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49" r:id="rId1"/>
  </p:sldMasterIdLst>
  <p:notesMasterIdLst>
    <p:notesMasterId r:id="rId40"/>
  </p:notesMasterIdLst>
  <p:sldIdLst>
    <p:sldId id="256" r:id="rId2"/>
    <p:sldId id="1239" r:id="rId3"/>
    <p:sldId id="877" r:id="rId4"/>
    <p:sldId id="897" r:id="rId5"/>
    <p:sldId id="898" r:id="rId6"/>
    <p:sldId id="1236" r:id="rId7"/>
    <p:sldId id="1240" r:id="rId8"/>
    <p:sldId id="893" r:id="rId9"/>
    <p:sldId id="878" r:id="rId10"/>
    <p:sldId id="885" r:id="rId11"/>
    <p:sldId id="882" r:id="rId12"/>
    <p:sldId id="884" r:id="rId13"/>
    <p:sldId id="1237" r:id="rId14"/>
    <p:sldId id="837" r:id="rId15"/>
    <p:sldId id="871" r:id="rId16"/>
    <p:sldId id="851" r:id="rId17"/>
    <p:sldId id="854" r:id="rId18"/>
    <p:sldId id="1245" r:id="rId19"/>
    <p:sldId id="867" r:id="rId20"/>
    <p:sldId id="866" r:id="rId21"/>
    <p:sldId id="1244" r:id="rId22"/>
    <p:sldId id="1234" r:id="rId23"/>
    <p:sldId id="865" r:id="rId24"/>
    <p:sldId id="870" r:id="rId25"/>
    <p:sldId id="872" r:id="rId26"/>
    <p:sldId id="1246" r:id="rId27"/>
    <p:sldId id="1247" r:id="rId28"/>
    <p:sldId id="864" r:id="rId29"/>
    <p:sldId id="1243" r:id="rId30"/>
    <p:sldId id="880" r:id="rId31"/>
    <p:sldId id="879" r:id="rId32"/>
    <p:sldId id="881" r:id="rId33"/>
    <p:sldId id="1241" r:id="rId34"/>
    <p:sldId id="1242" r:id="rId35"/>
    <p:sldId id="323" r:id="rId36"/>
    <p:sldId id="318" r:id="rId37"/>
    <p:sldId id="1248" r:id="rId38"/>
    <p:sldId id="896" r:id="rId39"/>
  </p:sldIdLst>
  <p:sldSz cx="6858000" cy="51435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 Buck" initials="EB" lastIdx="13" clrIdx="0">
    <p:extLst>
      <p:ext uri="{19B8F6BF-5375-455C-9EA6-DF929625EA0E}">
        <p15:presenceInfo xmlns:p15="http://schemas.microsoft.com/office/powerpoint/2012/main" userId="S::ebuck@farapulse.com::e8c27a6d-8274-477f-9b06-8a28dc7f394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54336"/>
    <a:srgbClr val="2B2E35"/>
    <a:srgbClr val="3D3B2F"/>
    <a:srgbClr val="D9E6ED"/>
    <a:srgbClr val="EAF2F5"/>
    <a:srgbClr val="F81FFB"/>
    <a:srgbClr val="E5EFF0"/>
    <a:srgbClr val="0D1CF9"/>
    <a:srgbClr val="45E88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보통 스타일 1 - 강조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보통 스타일 2 - 강조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스타일 없음, 눈금 없음">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밝은 스타일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7292A2E-F333-43FB-9621-5CBBE7FDCDCB}" styleName="밝은 스타일 2 - 강조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847" autoAdjust="0"/>
  </p:normalViewPr>
  <p:slideViewPr>
    <p:cSldViewPr snapToGrid="0">
      <p:cViewPr varScale="1">
        <p:scale>
          <a:sx n="89" d="100"/>
          <a:sy n="89" d="100"/>
        </p:scale>
        <p:origin x="1264" y="44"/>
      </p:cViewPr>
      <p:guideLst>
        <p:guide orient="horz" pos="1620"/>
        <p:guide pos="2160"/>
      </p:guideLst>
    </p:cSldViewPr>
  </p:slideViewPr>
  <p:outlineViewPr>
    <p:cViewPr>
      <p:scale>
        <a:sx n="33" d="100"/>
        <a:sy n="33" d="100"/>
      </p:scale>
      <p:origin x="0" y="-14744"/>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48"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253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253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53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253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B146D573-A7A0-4240-8432-01A4A0E47F1A}" type="slidenum">
              <a:rPr lang="en-US"/>
              <a:pPr>
                <a:defRPr/>
              </a:pPr>
              <a:t>‹#›</a:t>
            </a:fld>
            <a:endParaRPr lang="en-US"/>
          </a:p>
        </p:txBody>
      </p:sp>
    </p:spTree>
    <p:extLst>
      <p:ext uri="{BB962C8B-B14F-4D97-AF65-F5344CB8AC3E}">
        <p14:creationId xmlns:p14="http://schemas.microsoft.com/office/powerpoint/2010/main" val="17659743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46D573-A7A0-4240-8432-01A4A0E47F1A}"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711719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143000" y="685800"/>
            <a:ext cx="4572000" cy="3429000"/>
          </a:xfrm>
        </p:spPr>
      </p:sp>
      <p:sp>
        <p:nvSpPr>
          <p:cNvPr id="3" name="슬라이드 노트 개체 틀 2"/>
          <p:cNvSpPr>
            <a:spLocks noGrp="1"/>
          </p:cNvSpPr>
          <p:nvPr>
            <p:ph type="body" idx="1"/>
          </p:nvPr>
        </p:nvSpPr>
        <p:spPr/>
        <p:txBody>
          <a:bodyPr/>
          <a:lstStyle/>
          <a:p>
            <a:r>
              <a:rPr lang="en-US" altLang="ko-KR" dirty="0"/>
              <a:t>To summarize</a:t>
            </a:r>
          </a:p>
          <a:p>
            <a:endParaRPr lang="en-US" altLang="ko-KR" dirty="0"/>
          </a:p>
          <a:p>
            <a:r>
              <a:rPr lang="en-US" altLang="ko-KR" dirty="0"/>
              <a:t>PFA waveforms quickly so 10 seconds total ablation time and safely produced lesion depths up </a:t>
            </a:r>
            <a:r>
              <a:rPr lang="en-US" altLang="ko-KR"/>
              <a:t>to 7.3mm.</a:t>
            </a:r>
            <a:endParaRPr lang="en-US" altLang="ko-KR" dirty="0"/>
          </a:p>
        </p:txBody>
      </p:sp>
      <p:sp>
        <p:nvSpPr>
          <p:cNvPr id="4" name="슬라이드 번호 개체 틀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46D573-A7A0-4240-8432-01A4A0E47F1A}"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214877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8631" y="169076"/>
            <a:ext cx="5829300" cy="1102519"/>
          </a:xfrm>
        </p:spPr>
        <p:txBody>
          <a:bodyPr/>
          <a:lstStyle>
            <a:lvl1pPr>
              <a:defRPr>
                <a:solidFill>
                  <a:srgbClr val="000000"/>
                </a:solidFill>
              </a:defRPr>
            </a:lvl1pPr>
          </a:lstStyle>
          <a:p>
            <a:r>
              <a:rPr lang="en-US"/>
              <a:t>Click to edit Master title style</a:t>
            </a:r>
          </a:p>
        </p:txBody>
      </p:sp>
    </p:spTree>
    <p:extLst>
      <p:ext uri="{BB962C8B-B14F-4D97-AF65-F5344CB8AC3E}">
        <p14:creationId xmlns:p14="http://schemas.microsoft.com/office/powerpoint/2010/main" val="2581503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34754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DFCE38-0F04-E74C-8A15-186EF7950197}" type="datetimeFigureOut">
              <a:rPr lang="en-US" smtClean="0"/>
              <a:t>11/23/2022</a:t>
            </a:fld>
            <a:endParaRPr lang="en-US" dirty="0"/>
          </a:p>
        </p:txBody>
      </p:sp>
      <p:sp>
        <p:nvSpPr>
          <p:cNvPr id="5" name="Footer Placeholder 4"/>
          <p:cNvSpPr>
            <a:spLocks noGrp="1"/>
          </p:cNvSpPr>
          <p:nvPr>
            <p:ph type="ftr" sz="quarter" idx="11"/>
          </p:nvPr>
        </p:nvSpPr>
        <p:spPr/>
        <p:txBody>
          <a:bodyPr/>
          <a:lstStyle/>
          <a:p>
            <a:endParaRPr lang="en-US"/>
          </a:p>
        </p:txBody>
      </p:sp>
      <p:sp>
        <p:nvSpPr>
          <p:cNvPr id="2" name="Title 1"/>
          <p:cNvSpPr>
            <a:spLocks noGrp="1"/>
          </p:cNvSpPr>
          <p:nvPr>
            <p:ph type="title" hasCustomPrompt="1"/>
          </p:nvPr>
        </p:nvSpPr>
        <p:spPr>
          <a:xfrm>
            <a:off x="0" y="135102"/>
            <a:ext cx="6858000" cy="338554"/>
          </a:xfrm>
        </p:spPr>
        <p:txBody>
          <a:bodyPr/>
          <a:lstStyle>
            <a:lvl1pPr>
              <a:defRPr sz="4000">
                <a:solidFill>
                  <a:srgbClr val="000000"/>
                </a:solidFill>
              </a:defRPr>
            </a:lvl1pPr>
          </a:lstStyle>
          <a:p>
            <a:r>
              <a:rPr lang="en-US" dirty="0"/>
              <a:t>CLICK TO EDIT MASTER TITLE STYLE</a:t>
            </a:r>
          </a:p>
        </p:txBody>
      </p:sp>
      <p:sp>
        <p:nvSpPr>
          <p:cNvPr id="3" name="Content Placeholder 2"/>
          <p:cNvSpPr>
            <a:spLocks noGrp="1"/>
          </p:cNvSpPr>
          <p:nvPr>
            <p:ph idx="1"/>
          </p:nvPr>
        </p:nvSpPr>
        <p:spPr>
          <a:xfrm>
            <a:off x="204788" y="965201"/>
            <a:ext cx="6172200" cy="3394472"/>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E8AD432-0EE1-2348-9514-AEE95A4F2236}" type="slidenum">
              <a:rPr lang="en-US" smtClean="0"/>
              <a:t>‹#›</a:t>
            </a:fld>
            <a:endParaRPr lang="en-US"/>
          </a:p>
        </p:txBody>
      </p:sp>
    </p:spTree>
    <p:extLst>
      <p:ext uri="{BB962C8B-B14F-4D97-AF65-F5344CB8AC3E}">
        <p14:creationId xmlns:p14="http://schemas.microsoft.com/office/powerpoint/2010/main" val="1399304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4788" y="442147"/>
            <a:ext cx="6172200" cy="338554"/>
          </a:xfrm>
        </p:spPr>
        <p:txBody>
          <a:bodyPr/>
          <a:lstStyle>
            <a:lvl1pPr algn="ctr">
              <a:defRPr sz="1600">
                <a:solidFill>
                  <a:srgbClr val="BFCAE2"/>
                </a:solidFill>
              </a:defRPr>
            </a:lvl1pPr>
          </a:lstStyle>
          <a:p>
            <a:r>
              <a:rPr lang="en-US" dirty="0"/>
              <a:t>CLICK TO EDIT MASTER TITLE STYLE</a:t>
            </a:r>
          </a:p>
        </p:txBody>
      </p:sp>
      <p:sp>
        <p:nvSpPr>
          <p:cNvPr id="3" name="Content Placeholder 2"/>
          <p:cNvSpPr>
            <a:spLocks noGrp="1"/>
          </p:cNvSpPr>
          <p:nvPr>
            <p:ph sz="half" idx="1"/>
          </p:nvPr>
        </p:nvSpPr>
        <p:spPr>
          <a:xfrm>
            <a:off x="197185" y="1222848"/>
            <a:ext cx="3028950" cy="3164115"/>
          </a:xfrm>
        </p:spPr>
        <p:txBody>
          <a:bodyPr>
            <a:normAutofit/>
          </a:bodyPr>
          <a:lstStyle>
            <a:lvl1pPr>
              <a:defRPr sz="1800">
                <a:solidFill>
                  <a:schemeClr val="tx1">
                    <a:lumMod val="50000"/>
                    <a:lumOff val="50000"/>
                  </a:schemeClr>
                </a:solidFill>
              </a:defRPr>
            </a:lvl1pPr>
            <a:lvl2pPr>
              <a:defRPr sz="1800">
                <a:solidFill>
                  <a:schemeClr val="tx1">
                    <a:lumMod val="50000"/>
                    <a:lumOff val="50000"/>
                  </a:schemeClr>
                </a:solidFill>
              </a:defRPr>
            </a:lvl2pPr>
            <a:lvl3pPr>
              <a:defRPr sz="1600">
                <a:solidFill>
                  <a:schemeClr val="tx1">
                    <a:lumMod val="50000"/>
                    <a:lumOff val="50000"/>
                  </a:schemeClr>
                </a:solidFill>
              </a:defRPr>
            </a:lvl3pPr>
            <a:lvl4pPr>
              <a:defRPr sz="1400">
                <a:solidFill>
                  <a:schemeClr val="tx1">
                    <a:lumMod val="50000"/>
                    <a:lumOff val="50000"/>
                  </a:schemeClr>
                </a:solidFill>
              </a:defRPr>
            </a:lvl4pPr>
            <a:lvl5pPr>
              <a:defRPr sz="1400">
                <a:solidFill>
                  <a:schemeClr val="tx1">
                    <a:lumMod val="50000"/>
                    <a:lumOff val="5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527592" y="1222848"/>
            <a:ext cx="3028950" cy="3149828"/>
          </a:xfrm>
        </p:spPr>
        <p:txBody>
          <a:bodyPr>
            <a:normAutofit/>
          </a:bodyPr>
          <a:lstStyle>
            <a:lvl1pPr algn="l" defTabSz="457200" rtl="0" eaLnBrk="1" latinLnBrk="0" hangingPunct="1">
              <a:spcBef>
                <a:spcPct val="20000"/>
              </a:spcBef>
              <a:buFont typeface="Arial"/>
              <a:defRPr lang="en-US" sz="1800" kern="1200" dirty="0" smtClean="0">
                <a:solidFill>
                  <a:schemeClr val="tx1">
                    <a:lumMod val="50000"/>
                    <a:lumOff val="50000"/>
                  </a:schemeClr>
                </a:solidFill>
                <a:latin typeface="Verdana"/>
                <a:ea typeface="+mn-ea"/>
                <a:cs typeface="Verdana"/>
              </a:defRPr>
            </a:lvl1pPr>
            <a:lvl2pPr algn="l" defTabSz="457200" rtl="0" eaLnBrk="1" latinLnBrk="0" hangingPunct="1">
              <a:spcBef>
                <a:spcPct val="20000"/>
              </a:spcBef>
              <a:buFont typeface="Arial"/>
              <a:defRPr lang="en-US" sz="1800" kern="1200" dirty="0" smtClean="0">
                <a:solidFill>
                  <a:schemeClr val="tx1">
                    <a:lumMod val="50000"/>
                    <a:lumOff val="50000"/>
                  </a:schemeClr>
                </a:solidFill>
                <a:latin typeface="Verdana"/>
                <a:ea typeface="+mn-ea"/>
                <a:cs typeface="Verdana"/>
              </a:defRPr>
            </a:lvl2pPr>
            <a:lvl3pPr algn="l" defTabSz="457200" rtl="0" eaLnBrk="1" latinLnBrk="0" hangingPunct="1">
              <a:spcBef>
                <a:spcPct val="20000"/>
              </a:spcBef>
              <a:buFont typeface="Arial"/>
              <a:defRPr lang="en-US" sz="1800" kern="1200" dirty="0" smtClean="0">
                <a:solidFill>
                  <a:schemeClr val="tx1">
                    <a:lumMod val="50000"/>
                    <a:lumOff val="50000"/>
                  </a:schemeClr>
                </a:solidFill>
                <a:latin typeface="Verdana"/>
                <a:ea typeface="+mn-ea"/>
                <a:cs typeface="Verdana"/>
              </a:defRPr>
            </a:lvl3pPr>
            <a:lvl4pPr algn="l" defTabSz="457200" rtl="0" eaLnBrk="1" latinLnBrk="0" hangingPunct="1">
              <a:spcBef>
                <a:spcPct val="20000"/>
              </a:spcBef>
              <a:buFont typeface="Arial"/>
              <a:defRPr lang="en-US" sz="1800" kern="1200" dirty="0" smtClean="0">
                <a:solidFill>
                  <a:schemeClr val="tx1">
                    <a:lumMod val="50000"/>
                    <a:lumOff val="50000"/>
                  </a:schemeClr>
                </a:solidFill>
                <a:latin typeface="Verdana"/>
                <a:ea typeface="+mn-ea"/>
                <a:cs typeface="Verdana"/>
              </a:defRPr>
            </a:lvl4pPr>
            <a:lvl5pPr algn="l" defTabSz="457200" rtl="0" eaLnBrk="1" latinLnBrk="0" hangingPunct="1">
              <a:spcBef>
                <a:spcPct val="20000"/>
              </a:spcBef>
              <a:buFont typeface="Arial"/>
              <a:defRPr lang="en-US" sz="1800" kern="1200" dirty="0">
                <a:solidFill>
                  <a:schemeClr val="tx1">
                    <a:lumMod val="50000"/>
                    <a:lumOff val="50000"/>
                  </a:schemeClr>
                </a:solidFill>
                <a:latin typeface="Verdana"/>
                <a:ea typeface="+mn-ea"/>
                <a:cs typeface="Verdan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hasCustomPrompt="1"/>
          </p:nvPr>
        </p:nvSpPr>
        <p:spPr>
          <a:xfrm>
            <a:off x="523876" y="4668863"/>
            <a:ext cx="5638862" cy="261610"/>
          </a:xfrm>
        </p:spPr>
        <p:txBody>
          <a:bodyPr wrap="square" anchor="ctr" anchorCtr="0">
            <a:spAutoFit/>
          </a:bodyPr>
          <a:lstStyle>
            <a:lvl1pPr marL="0" indent="0">
              <a:buNone/>
              <a:defRPr sz="1100" kern="900" spc="100">
                <a:solidFill>
                  <a:srgbClr val="627BA6"/>
                </a:solidFill>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id="{B9F1125A-2DAE-724E-B1A0-903D956B1CB2}"/>
              </a:ext>
            </a:extLst>
          </p:cNvPr>
          <p:cNvSpPr>
            <a:spLocks noGrp="1"/>
          </p:cNvSpPr>
          <p:nvPr>
            <p:ph type="body" sz="quarter" idx="14"/>
          </p:nvPr>
        </p:nvSpPr>
        <p:spPr>
          <a:xfrm>
            <a:off x="197186" y="825500"/>
            <a:ext cx="3029409" cy="304800"/>
          </a:xfrm>
        </p:spPr>
        <p:txBody>
          <a:bodyPr>
            <a:noAutofit/>
          </a:bodyPr>
          <a:lstStyle>
            <a:lvl1pPr marL="0" indent="0" algn="ctr" defTabSz="457200" rtl="0" eaLnBrk="1" latinLnBrk="0" hangingPunct="1">
              <a:spcBef>
                <a:spcPct val="20000"/>
              </a:spcBef>
              <a:buFont typeface="Arial"/>
              <a:buNone/>
              <a:defRPr lang="en-US" sz="2000" kern="1200" dirty="0">
                <a:solidFill>
                  <a:schemeClr val="tx1">
                    <a:lumMod val="50000"/>
                    <a:lumOff val="50000"/>
                  </a:schemeClr>
                </a:solidFill>
                <a:latin typeface="Verdana"/>
                <a:ea typeface="+mn-ea"/>
                <a:cs typeface="Verdana"/>
              </a:defRPr>
            </a:lvl1pPr>
          </a:lstStyle>
          <a:p>
            <a:pPr lvl="0"/>
            <a:r>
              <a:rPr lang="en-US"/>
              <a:t>Click to edit Master text styles</a:t>
            </a:r>
          </a:p>
        </p:txBody>
      </p:sp>
      <p:sp>
        <p:nvSpPr>
          <p:cNvPr id="12" name="Text Placeholder 10">
            <a:extLst>
              <a:ext uri="{FF2B5EF4-FFF2-40B4-BE49-F238E27FC236}">
                <a16:creationId xmlns:a16="http://schemas.microsoft.com/office/drawing/2014/main" id="{4E1D1944-5DD7-E44E-A5A6-EBBF0D8C46CF}"/>
              </a:ext>
            </a:extLst>
          </p:cNvPr>
          <p:cNvSpPr>
            <a:spLocks noGrp="1"/>
          </p:cNvSpPr>
          <p:nvPr>
            <p:ph type="body" sz="quarter" idx="15"/>
          </p:nvPr>
        </p:nvSpPr>
        <p:spPr>
          <a:xfrm>
            <a:off x="3527133" y="825500"/>
            <a:ext cx="3029409" cy="304800"/>
          </a:xfrm>
        </p:spPr>
        <p:txBody>
          <a:bodyPr>
            <a:noAutofit/>
          </a:bodyPr>
          <a:lstStyle>
            <a:lvl1pPr marL="0" indent="0" algn="ctr">
              <a:buNone/>
              <a:defRPr lang="en-US" sz="2000" kern="1200" dirty="0" smtClean="0">
                <a:solidFill>
                  <a:schemeClr val="tx1">
                    <a:lumMod val="50000"/>
                    <a:lumOff val="50000"/>
                  </a:schemeClr>
                </a:solidFill>
                <a:latin typeface="Verdana"/>
                <a:ea typeface="+mn-ea"/>
                <a:cs typeface="Verdana"/>
              </a:defRPr>
            </a:lvl1pPr>
          </a:lstStyle>
          <a:p>
            <a:pPr lvl="0"/>
            <a:r>
              <a:rPr lang="en-US"/>
              <a:t>Click to edit Master text styles</a:t>
            </a:r>
          </a:p>
        </p:txBody>
      </p:sp>
      <p:sp>
        <p:nvSpPr>
          <p:cNvPr id="15" name="Slide Number Placeholder 6">
            <a:extLst>
              <a:ext uri="{FF2B5EF4-FFF2-40B4-BE49-F238E27FC236}">
                <a16:creationId xmlns:a16="http://schemas.microsoft.com/office/drawing/2014/main" id="{A97B92AA-7279-3B40-8A06-0B8C2B82F92F}"/>
              </a:ext>
            </a:extLst>
          </p:cNvPr>
          <p:cNvSpPr>
            <a:spLocks noGrp="1"/>
          </p:cNvSpPr>
          <p:nvPr>
            <p:ph type="sldNum" sz="quarter" idx="12"/>
          </p:nvPr>
        </p:nvSpPr>
        <p:spPr>
          <a:xfrm>
            <a:off x="5191125" y="488314"/>
            <a:ext cx="1600200" cy="291197"/>
          </a:xfrm>
        </p:spPr>
        <p:txBody>
          <a:bodyPr/>
          <a:lstStyle/>
          <a:p>
            <a:pPr>
              <a:defRPr/>
            </a:pPr>
            <a:fld id="{7E8AD432-0EE1-2348-9514-AEE95A4F2236}"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25206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bwMode="auto">
          <a:xfrm>
            <a:off x="514350" y="457200"/>
            <a:ext cx="5829300" cy="857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4100" name="Rectangle 4"/>
          <p:cNvSpPr>
            <a:spLocks noGrp="1" noChangeArrowheads="1"/>
          </p:cNvSpPr>
          <p:nvPr>
            <p:ph type="body" idx="1"/>
          </p:nvPr>
        </p:nvSpPr>
        <p:spPr bwMode="auto">
          <a:xfrm>
            <a:off x="514350" y="1485900"/>
            <a:ext cx="5829300" cy="3086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Text Box 5"/>
          <p:cNvSpPr txBox="1">
            <a:spLocks noChangeArrowheads="1"/>
          </p:cNvSpPr>
          <p:nvPr/>
        </p:nvSpPr>
        <p:spPr bwMode="auto">
          <a:xfrm>
            <a:off x="388143" y="202413"/>
            <a:ext cx="1847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2400">
              <a:cs typeface="+mn-cs"/>
            </a:endParaRP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66" r:id="rId4"/>
  </p:sldLayoutIdLst>
  <p:txStyles>
    <p:titleStyle>
      <a:lvl1pPr algn="ctr" rtl="0" eaLnBrk="0" fontAlgn="base" hangingPunct="0">
        <a:spcBef>
          <a:spcPct val="0"/>
        </a:spcBef>
        <a:spcAft>
          <a:spcPct val="0"/>
        </a:spcAft>
        <a:defRPr sz="4400">
          <a:solidFill>
            <a:srgbClr val="000000"/>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SzPct val="100000"/>
        <a:buChar char="•"/>
        <a:defRPr sz="3200">
          <a:solidFill>
            <a:srgbClr val="000000"/>
          </a:solidFill>
          <a:latin typeface="Arial"/>
          <a:ea typeface="+mn-ea"/>
          <a:cs typeface="Arial"/>
        </a:defRPr>
      </a:lvl1pPr>
      <a:lvl2pPr marL="742950" indent="-285750" algn="l" rtl="0" eaLnBrk="0" fontAlgn="base" hangingPunct="0">
        <a:spcBef>
          <a:spcPct val="20000"/>
        </a:spcBef>
        <a:spcAft>
          <a:spcPct val="0"/>
        </a:spcAft>
        <a:buSzPct val="100000"/>
        <a:buChar char="–"/>
        <a:defRPr sz="2800">
          <a:solidFill>
            <a:srgbClr val="000000"/>
          </a:solidFill>
          <a:latin typeface="Arial"/>
          <a:ea typeface="+mn-ea"/>
          <a:cs typeface="Arial"/>
        </a:defRPr>
      </a:lvl2pPr>
      <a:lvl3pPr marL="1143000" indent="-228600" algn="l" rtl="0" eaLnBrk="0" fontAlgn="base" hangingPunct="0">
        <a:spcBef>
          <a:spcPct val="20000"/>
        </a:spcBef>
        <a:spcAft>
          <a:spcPct val="0"/>
        </a:spcAft>
        <a:buSzPct val="100000"/>
        <a:buChar char="•"/>
        <a:defRPr sz="2400">
          <a:solidFill>
            <a:srgbClr val="000000"/>
          </a:solidFill>
          <a:latin typeface="Arial"/>
          <a:ea typeface="+mn-ea"/>
          <a:cs typeface="Arial"/>
        </a:defRPr>
      </a:lvl3pPr>
      <a:lvl4pPr marL="1600200" indent="-228600" algn="l" rtl="0" eaLnBrk="0" fontAlgn="base" hangingPunct="0">
        <a:spcBef>
          <a:spcPct val="20000"/>
        </a:spcBef>
        <a:spcAft>
          <a:spcPct val="0"/>
        </a:spcAft>
        <a:buSzPct val="100000"/>
        <a:buChar char="–"/>
        <a:defRPr sz="2000">
          <a:solidFill>
            <a:srgbClr val="000000"/>
          </a:solidFill>
          <a:latin typeface="Arial"/>
          <a:ea typeface="+mn-ea"/>
          <a:cs typeface="Arial"/>
        </a:defRPr>
      </a:lvl4pPr>
      <a:lvl5pPr marL="2057400" indent="-228600" algn="l" rtl="0" eaLnBrk="0" fontAlgn="base" hangingPunct="0">
        <a:spcBef>
          <a:spcPct val="20000"/>
        </a:spcBef>
        <a:spcAft>
          <a:spcPct val="0"/>
        </a:spcAft>
        <a:buSzPct val="100000"/>
        <a:buChar char="•"/>
        <a:defRPr sz="2000">
          <a:solidFill>
            <a:srgbClr val="000000"/>
          </a:solidFill>
          <a:latin typeface="Arial"/>
          <a:ea typeface="+mn-ea"/>
          <a:cs typeface="Arial"/>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alpha val="58000"/>
          </a:schemeClr>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885030"/>
            <a:ext cx="6858000" cy="1774825"/>
          </a:xfrm>
        </p:spPr>
        <p:txBody>
          <a:bodyPr/>
          <a:lstStyle/>
          <a:p>
            <a:pPr>
              <a:defRPr/>
            </a:pPr>
            <a:br>
              <a:rPr lang="en-US" sz="2400" b="1" dirty="0"/>
            </a:br>
            <a:r>
              <a:rPr lang="en-US" sz="2400" b="1" dirty="0"/>
              <a:t>Pulsed Field Ablation vs. Radiofrequency Ablation </a:t>
            </a:r>
            <a:br>
              <a:rPr lang="en-US" sz="2400" b="1" dirty="0"/>
            </a:br>
            <a:r>
              <a:rPr lang="en-US" sz="2400" b="1" dirty="0"/>
              <a:t>in patients with Ventricular arrhythmia</a:t>
            </a:r>
            <a:br>
              <a:rPr lang="en-US" sz="2400" dirty="0"/>
            </a:br>
            <a:br>
              <a:rPr lang="en-US" sz="2400" dirty="0"/>
            </a:br>
            <a:endParaRPr lang="en-US" sz="2400" b="1" dirty="0"/>
          </a:p>
        </p:txBody>
      </p:sp>
      <p:sp>
        <p:nvSpPr>
          <p:cNvPr id="4" name="Text Box 9"/>
          <p:cNvSpPr txBox="1">
            <a:spLocks noChangeArrowheads="1"/>
          </p:cNvSpPr>
          <p:nvPr/>
        </p:nvSpPr>
        <p:spPr bwMode="auto">
          <a:xfrm>
            <a:off x="3206004" y="3348605"/>
            <a:ext cx="3651996" cy="1323439"/>
          </a:xfrm>
          <a:prstGeom prst="rect">
            <a:avLst/>
          </a:prstGeom>
          <a:noFill/>
          <a:ln w="9525">
            <a:noFill/>
            <a:miter lim="800000"/>
            <a:headEnd/>
            <a:tailEnd/>
          </a:ln>
          <a:effectLst/>
        </p:spPr>
        <p:txBody>
          <a:bodyPr wrap="square">
            <a:spAutoFit/>
          </a:bodyPr>
          <a:lstStyle/>
          <a:p>
            <a:pPr algn="ctr">
              <a:defRPr/>
            </a:pPr>
            <a:r>
              <a:rPr lang="en-US" sz="1600" b="1" dirty="0">
                <a:solidFill>
                  <a:srgbClr val="000000"/>
                </a:solidFill>
                <a:latin typeface="Arial"/>
                <a:ea typeface="ＭＳ Ｐゴシック"/>
                <a:cs typeface="Arial"/>
              </a:rPr>
              <a:t>Sung Il </a:t>
            </a:r>
            <a:r>
              <a:rPr lang="en-US" sz="1600" b="1" dirty="0" err="1">
                <a:solidFill>
                  <a:srgbClr val="000000"/>
                </a:solidFill>
                <a:latin typeface="Arial"/>
                <a:ea typeface="ＭＳ Ｐゴシック"/>
                <a:cs typeface="Arial"/>
              </a:rPr>
              <a:t>Im</a:t>
            </a:r>
            <a:endParaRPr lang="en-US" sz="1600" b="1" dirty="0">
              <a:solidFill>
                <a:srgbClr val="000000"/>
              </a:solidFill>
              <a:latin typeface="Arial"/>
              <a:ea typeface="ＭＳ Ｐゴシック"/>
              <a:cs typeface="Arial"/>
            </a:endParaRPr>
          </a:p>
          <a:p>
            <a:pPr lvl="0" algn="ctr">
              <a:defRPr/>
            </a:pPr>
            <a:r>
              <a:rPr lang="en-US" sz="1600" b="1" dirty="0" err="1">
                <a:solidFill>
                  <a:srgbClr val="000000"/>
                </a:solidFill>
                <a:latin typeface="Arial"/>
                <a:ea typeface="ＭＳ Ｐゴシック"/>
                <a:cs typeface="Arial"/>
              </a:rPr>
              <a:t>Kosin</a:t>
            </a:r>
            <a:r>
              <a:rPr lang="en-US" sz="1600" b="1" dirty="0">
                <a:solidFill>
                  <a:srgbClr val="000000"/>
                </a:solidFill>
                <a:latin typeface="Arial"/>
                <a:ea typeface="ＭＳ Ｐゴシック"/>
                <a:cs typeface="Arial"/>
              </a:rPr>
              <a:t> University Gospel Hospital</a:t>
            </a:r>
          </a:p>
          <a:p>
            <a:pPr lvl="0" algn="ctr">
              <a:defRPr/>
            </a:pPr>
            <a:r>
              <a:rPr lang="en-US" sz="1600" b="1" dirty="0" err="1">
                <a:solidFill>
                  <a:srgbClr val="000000"/>
                </a:solidFill>
                <a:latin typeface="Arial"/>
                <a:ea typeface="ＭＳ Ｐゴシック"/>
                <a:cs typeface="Arial"/>
              </a:rPr>
              <a:t>Kosin</a:t>
            </a:r>
            <a:r>
              <a:rPr lang="en-US" sz="1600" b="1" dirty="0">
                <a:solidFill>
                  <a:srgbClr val="000000"/>
                </a:solidFill>
                <a:latin typeface="Arial"/>
                <a:ea typeface="ＭＳ Ｐゴシック"/>
                <a:cs typeface="Arial"/>
              </a:rPr>
              <a:t> University College of Medicine</a:t>
            </a:r>
          </a:p>
          <a:p>
            <a:pPr algn="ctr">
              <a:defRPr/>
            </a:pPr>
            <a:r>
              <a:rPr lang="en-US" sz="1600" b="1" dirty="0">
                <a:solidFill>
                  <a:srgbClr val="000000"/>
                </a:solidFill>
                <a:latin typeface="Arial"/>
                <a:ea typeface="ＭＳ Ｐゴシック"/>
                <a:cs typeface="Arial"/>
              </a:rPr>
              <a:t> </a:t>
            </a:r>
          </a:p>
        </p:txBody>
      </p:sp>
      <p:pic>
        <p:nvPicPr>
          <p:cNvPr id="7" name="그림 6">
            <a:extLst>
              <a:ext uri="{FF2B5EF4-FFF2-40B4-BE49-F238E27FC236}">
                <a16:creationId xmlns:a16="http://schemas.microsoft.com/office/drawing/2014/main" id="{50A2FE2D-C62F-4AC4-831F-4CFF4BF01A1B}"/>
              </a:ext>
            </a:extLst>
          </p:cNvPr>
          <p:cNvPicPr>
            <a:picLocks noChangeAspect="1"/>
          </p:cNvPicPr>
          <p:nvPr/>
        </p:nvPicPr>
        <p:blipFill>
          <a:blip r:embed="rId3"/>
          <a:stretch>
            <a:fillRect/>
          </a:stretch>
        </p:blipFill>
        <p:spPr>
          <a:xfrm>
            <a:off x="0" y="34160"/>
            <a:ext cx="2240474" cy="598984"/>
          </a:xfrm>
          <a:prstGeom prst="rect">
            <a:avLst/>
          </a:prstGeom>
        </p:spPr>
      </p:pic>
      <p:pic>
        <p:nvPicPr>
          <p:cNvPr id="9" name="그림 8">
            <a:extLst>
              <a:ext uri="{FF2B5EF4-FFF2-40B4-BE49-F238E27FC236}">
                <a16:creationId xmlns:a16="http://schemas.microsoft.com/office/drawing/2014/main" id="{6271D436-CF44-4988-B2D4-70CB77F5AF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59855"/>
            <a:ext cx="3206004" cy="2408009"/>
          </a:xfrm>
          <a:prstGeom prst="rect">
            <a:avLst/>
          </a:prstGeom>
        </p:spPr>
      </p:pic>
      <p:pic>
        <p:nvPicPr>
          <p:cNvPr id="3" name="그림 2">
            <a:extLst>
              <a:ext uri="{FF2B5EF4-FFF2-40B4-BE49-F238E27FC236}">
                <a16:creationId xmlns:a16="http://schemas.microsoft.com/office/drawing/2014/main" id="{2DC8584F-B807-4DDD-B1B9-CD0478CA36EB}"/>
              </a:ext>
            </a:extLst>
          </p:cNvPr>
          <p:cNvPicPr>
            <a:picLocks noChangeAspect="1"/>
          </p:cNvPicPr>
          <p:nvPr/>
        </p:nvPicPr>
        <p:blipFill>
          <a:blip r:embed="rId5"/>
          <a:stretch>
            <a:fillRect/>
          </a:stretch>
        </p:blipFill>
        <p:spPr>
          <a:xfrm>
            <a:off x="3745988" y="0"/>
            <a:ext cx="3112012" cy="633144"/>
          </a:xfrm>
          <a:prstGeom prst="rect">
            <a:avLst/>
          </a:prstGeom>
        </p:spPr>
      </p:pic>
    </p:spTree>
    <p:extLst>
      <p:ext uri="{BB962C8B-B14F-4D97-AF65-F5344CB8AC3E}">
        <p14:creationId xmlns:p14="http://schemas.microsoft.com/office/powerpoint/2010/main" val="3964043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61D7452-4CB4-4778-9562-D61322492BA8}"/>
              </a:ext>
            </a:extLst>
          </p:cNvPr>
          <p:cNvSpPr>
            <a:spLocks noGrp="1"/>
          </p:cNvSpPr>
          <p:nvPr>
            <p:ph type="title"/>
          </p:nvPr>
        </p:nvSpPr>
        <p:spPr>
          <a:xfrm>
            <a:off x="1" y="3750470"/>
            <a:ext cx="6858000" cy="1094264"/>
          </a:xfrm>
          <a:ln w="38100">
            <a:solidFill>
              <a:srgbClr val="FF0000"/>
            </a:solidFill>
          </a:ln>
        </p:spPr>
        <p:txBody>
          <a:bodyPr/>
          <a:lstStyle/>
          <a:p>
            <a:pPr algn="l"/>
            <a:r>
              <a:rPr lang="en-US" altLang="ko-KR" sz="1400" b="1" dirty="0"/>
              <a:t>Conclusion</a:t>
            </a:r>
            <a:br>
              <a:rPr lang="en-US" altLang="ko-KR" sz="1400" dirty="0"/>
            </a:br>
            <a:r>
              <a:rPr lang="en-US" altLang="ko-KR" sz="1400" dirty="0"/>
              <a:t>Radiofrequency lesions depth and width correlated with CF, AI, and impedance drop in NVM and IVM but not in LVM. The </a:t>
            </a:r>
            <a:r>
              <a:rPr lang="en-US" altLang="ko-KR" sz="1400" dirty="0" err="1"/>
              <a:t>ncMRI</a:t>
            </a:r>
            <a:r>
              <a:rPr lang="en-US" altLang="ko-KR" sz="1400" dirty="0"/>
              <a:t> may be useful to assess RF lesion depth and width in NVM, IVM, and LVM</a:t>
            </a:r>
            <a:endParaRPr lang="ko-KR" altLang="en-US" sz="1400" dirty="0"/>
          </a:p>
        </p:txBody>
      </p:sp>
      <p:pic>
        <p:nvPicPr>
          <p:cNvPr id="3" name="그림 2">
            <a:extLst>
              <a:ext uri="{FF2B5EF4-FFF2-40B4-BE49-F238E27FC236}">
                <a16:creationId xmlns:a16="http://schemas.microsoft.com/office/drawing/2014/main" id="{682C4715-AD5D-497E-8B69-0E4F6DEDC29E}"/>
              </a:ext>
            </a:extLst>
          </p:cNvPr>
          <p:cNvPicPr>
            <a:picLocks noChangeAspect="1"/>
          </p:cNvPicPr>
          <p:nvPr/>
        </p:nvPicPr>
        <p:blipFill>
          <a:blip r:embed="rId2"/>
          <a:stretch>
            <a:fillRect/>
          </a:stretch>
        </p:blipFill>
        <p:spPr>
          <a:xfrm>
            <a:off x="0" y="-7145"/>
            <a:ext cx="4286250" cy="1091781"/>
          </a:xfrm>
          <a:prstGeom prst="rect">
            <a:avLst/>
          </a:prstGeom>
        </p:spPr>
      </p:pic>
      <p:pic>
        <p:nvPicPr>
          <p:cNvPr id="4" name="그림 3">
            <a:extLst>
              <a:ext uri="{FF2B5EF4-FFF2-40B4-BE49-F238E27FC236}">
                <a16:creationId xmlns:a16="http://schemas.microsoft.com/office/drawing/2014/main" id="{0A9DA1BA-EF04-4737-906E-7ED09325D425}"/>
              </a:ext>
            </a:extLst>
          </p:cNvPr>
          <p:cNvPicPr>
            <a:picLocks noChangeAspect="1"/>
          </p:cNvPicPr>
          <p:nvPr/>
        </p:nvPicPr>
        <p:blipFill>
          <a:blip r:embed="rId3"/>
          <a:stretch>
            <a:fillRect/>
          </a:stretch>
        </p:blipFill>
        <p:spPr>
          <a:xfrm>
            <a:off x="0" y="1185963"/>
            <a:ext cx="6857999" cy="2407343"/>
          </a:xfrm>
          <a:prstGeom prst="rect">
            <a:avLst/>
          </a:prstGeom>
        </p:spPr>
      </p:pic>
      <p:sp>
        <p:nvSpPr>
          <p:cNvPr id="5" name="TextBox 4">
            <a:extLst>
              <a:ext uri="{FF2B5EF4-FFF2-40B4-BE49-F238E27FC236}">
                <a16:creationId xmlns:a16="http://schemas.microsoft.com/office/drawing/2014/main" id="{A89B5C0A-B5DB-41FF-AA08-7778D035C88F}"/>
              </a:ext>
            </a:extLst>
          </p:cNvPr>
          <p:cNvSpPr txBox="1"/>
          <p:nvPr/>
        </p:nvSpPr>
        <p:spPr>
          <a:xfrm flipH="1">
            <a:off x="4643435" y="4897279"/>
            <a:ext cx="2314576" cy="246221"/>
          </a:xfrm>
          <a:prstGeom prst="rect">
            <a:avLst/>
          </a:prstGeom>
          <a:noFill/>
        </p:spPr>
        <p:txBody>
          <a:bodyPr wrap="square" rtlCol="0">
            <a:spAutoFit/>
          </a:bodyPr>
          <a:lstStyle/>
          <a:p>
            <a:r>
              <a:rPr lang="en-US" altLang="ko-KR" sz="1000" b="1" dirty="0" err="1">
                <a:solidFill>
                  <a:schemeClr val="accent4">
                    <a:lumMod val="10000"/>
                  </a:schemeClr>
                </a:solidFill>
                <a:latin typeface="Arial" panose="020B0604020202020204" pitchFamily="34" charset="0"/>
                <a:cs typeface="Arial" panose="020B0604020202020204" pitchFamily="34" charset="0"/>
              </a:rPr>
              <a:t>Europace</a:t>
            </a:r>
            <a:r>
              <a:rPr lang="en-US" altLang="ko-KR" sz="1000" b="1" dirty="0">
                <a:solidFill>
                  <a:schemeClr val="accent4">
                    <a:lumMod val="10000"/>
                  </a:schemeClr>
                </a:solidFill>
                <a:latin typeface="Arial" panose="020B0604020202020204" pitchFamily="34" charset="0"/>
                <a:cs typeface="Arial" panose="020B0604020202020204" pitchFamily="34" charset="0"/>
              </a:rPr>
              <a:t> (2019) 21, 1919–1927</a:t>
            </a:r>
            <a:endParaRPr lang="ko-KR" altLang="en-US" sz="1000" b="1" dirty="0">
              <a:solidFill>
                <a:schemeClr val="accent4">
                  <a:lumMod val="10000"/>
                </a:schemeClr>
              </a:solidFill>
              <a:latin typeface="Arial" panose="020B0604020202020204" pitchFamily="34" charset="0"/>
              <a:cs typeface="Arial" panose="020B0604020202020204" pitchFamily="34" charset="0"/>
            </a:endParaRPr>
          </a:p>
        </p:txBody>
      </p:sp>
      <p:sp>
        <p:nvSpPr>
          <p:cNvPr id="6" name="직사각형 5">
            <a:extLst>
              <a:ext uri="{FF2B5EF4-FFF2-40B4-BE49-F238E27FC236}">
                <a16:creationId xmlns:a16="http://schemas.microsoft.com/office/drawing/2014/main" id="{BF0EEE9E-5BDA-4CD1-BDCD-C0E5B154DFC5}"/>
              </a:ext>
            </a:extLst>
          </p:cNvPr>
          <p:cNvSpPr/>
          <p:nvPr/>
        </p:nvSpPr>
        <p:spPr bwMode="auto">
          <a:xfrm>
            <a:off x="4800005" y="1417192"/>
            <a:ext cx="1226505" cy="1326008"/>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ko-KR" altLang="en-US"/>
          </a:p>
        </p:txBody>
      </p:sp>
    </p:spTree>
    <p:extLst>
      <p:ext uri="{BB962C8B-B14F-4D97-AF65-F5344CB8AC3E}">
        <p14:creationId xmlns:p14="http://schemas.microsoft.com/office/powerpoint/2010/main" val="32173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5542063-5A6F-4DC4-81F9-568111A044F2}"/>
              </a:ext>
            </a:extLst>
          </p:cNvPr>
          <p:cNvSpPr>
            <a:spLocks noGrp="1"/>
          </p:cNvSpPr>
          <p:nvPr>
            <p:ph type="title"/>
          </p:nvPr>
        </p:nvSpPr>
        <p:spPr>
          <a:xfrm>
            <a:off x="4186239" y="1935956"/>
            <a:ext cx="2593180" cy="2507709"/>
          </a:xfrm>
          <a:ln w="38100">
            <a:solidFill>
              <a:srgbClr val="FF0000"/>
            </a:solidFill>
          </a:ln>
        </p:spPr>
        <p:txBody>
          <a:bodyPr/>
          <a:lstStyle/>
          <a:p>
            <a:pPr algn="l"/>
            <a:r>
              <a:rPr lang="en-US" altLang="ko-KR" sz="1400" b="1" dirty="0"/>
              <a:t>Conclusion: </a:t>
            </a:r>
            <a:br>
              <a:rPr lang="en-US" altLang="ko-KR" sz="1400" dirty="0"/>
            </a:br>
            <a:r>
              <a:rPr lang="en-US" altLang="ko-KR" sz="1400" dirty="0"/>
              <a:t>RFA in scarred myocardium results in </a:t>
            </a:r>
            <a:r>
              <a:rPr lang="en-US" altLang="ko-KR" sz="1400" b="1" u="sng" dirty="0"/>
              <a:t>irregular tissue injury and unpredictable effect</a:t>
            </a:r>
            <a:r>
              <a:rPr lang="en-US" altLang="ko-KR" sz="1400" dirty="0"/>
              <a:t> on surviving cardiomyocytes.</a:t>
            </a:r>
            <a:br>
              <a:rPr lang="en-US" altLang="ko-KR" sz="1400" dirty="0"/>
            </a:br>
            <a:r>
              <a:rPr lang="en-US" altLang="ko-KR" sz="1400" dirty="0"/>
              <a:t> </a:t>
            </a:r>
            <a:br>
              <a:rPr lang="en-US" altLang="ko-KR" sz="1400" dirty="0"/>
            </a:br>
            <a:r>
              <a:rPr lang="en-US" altLang="ko-KR" sz="1400" dirty="0"/>
              <a:t>This may be related to biophysical differences between healthy and scarred myocardium</a:t>
            </a:r>
            <a:endParaRPr lang="ko-KR" altLang="en-US" sz="1400" dirty="0"/>
          </a:p>
        </p:txBody>
      </p:sp>
      <p:pic>
        <p:nvPicPr>
          <p:cNvPr id="3" name="그림 2">
            <a:extLst>
              <a:ext uri="{FF2B5EF4-FFF2-40B4-BE49-F238E27FC236}">
                <a16:creationId xmlns:a16="http://schemas.microsoft.com/office/drawing/2014/main" id="{7574A7CF-1B51-4B40-8AA5-0B1AC02A6826}"/>
              </a:ext>
            </a:extLst>
          </p:cNvPr>
          <p:cNvPicPr>
            <a:picLocks noChangeAspect="1"/>
          </p:cNvPicPr>
          <p:nvPr/>
        </p:nvPicPr>
        <p:blipFill>
          <a:blip r:embed="rId2"/>
          <a:stretch>
            <a:fillRect/>
          </a:stretch>
        </p:blipFill>
        <p:spPr>
          <a:xfrm>
            <a:off x="0" y="0"/>
            <a:ext cx="4772025" cy="1114425"/>
          </a:xfrm>
          <a:prstGeom prst="rect">
            <a:avLst/>
          </a:prstGeom>
        </p:spPr>
      </p:pic>
      <p:pic>
        <p:nvPicPr>
          <p:cNvPr id="4" name="그림 3">
            <a:extLst>
              <a:ext uri="{FF2B5EF4-FFF2-40B4-BE49-F238E27FC236}">
                <a16:creationId xmlns:a16="http://schemas.microsoft.com/office/drawing/2014/main" id="{624A3490-8503-4BE2-A722-994327753D85}"/>
              </a:ext>
            </a:extLst>
          </p:cNvPr>
          <p:cNvPicPr>
            <a:picLocks noChangeAspect="1"/>
          </p:cNvPicPr>
          <p:nvPr/>
        </p:nvPicPr>
        <p:blipFill>
          <a:blip r:embed="rId3"/>
          <a:stretch>
            <a:fillRect/>
          </a:stretch>
        </p:blipFill>
        <p:spPr>
          <a:xfrm>
            <a:off x="0" y="1555607"/>
            <a:ext cx="4050116" cy="2888058"/>
          </a:xfrm>
          <a:prstGeom prst="rect">
            <a:avLst/>
          </a:prstGeom>
        </p:spPr>
      </p:pic>
      <p:pic>
        <p:nvPicPr>
          <p:cNvPr id="5" name="그림 4">
            <a:extLst>
              <a:ext uri="{FF2B5EF4-FFF2-40B4-BE49-F238E27FC236}">
                <a16:creationId xmlns:a16="http://schemas.microsoft.com/office/drawing/2014/main" id="{348ABEED-91B2-4808-9DDA-F77C8408B715}"/>
              </a:ext>
            </a:extLst>
          </p:cNvPr>
          <p:cNvPicPr>
            <a:picLocks noChangeAspect="1"/>
          </p:cNvPicPr>
          <p:nvPr/>
        </p:nvPicPr>
        <p:blipFill>
          <a:blip r:embed="rId4"/>
          <a:stretch>
            <a:fillRect/>
          </a:stretch>
        </p:blipFill>
        <p:spPr>
          <a:xfrm>
            <a:off x="0" y="1558530"/>
            <a:ext cx="4065505" cy="2885135"/>
          </a:xfrm>
          <a:prstGeom prst="rect">
            <a:avLst/>
          </a:prstGeom>
        </p:spPr>
      </p:pic>
      <p:sp>
        <p:nvSpPr>
          <p:cNvPr id="6" name="TextBox 5">
            <a:extLst>
              <a:ext uri="{FF2B5EF4-FFF2-40B4-BE49-F238E27FC236}">
                <a16:creationId xmlns:a16="http://schemas.microsoft.com/office/drawing/2014/main" id="{498F2DD8-206A-4447-ADB6-B1A40609607B}"/>
              </a:ext>
            </a:extLst>
          </p:cNvPr>
          <p:cNvSpPr txBox="1"/>
          <p:nvPr/>
        </p:nvSpPr>
        <p:spPr>
          <a:xfrm flipH="1">
            <a:off x="3521868" y="4881891"/>
            <a:ext cx="3336130" cy="246221"/>
          </a:xfrm>
          <a:prstGeom prst="rect">
            <a:avLst/>
          </a:prstGeom>
          <a:noFill/>
        </p:spPr>
        <p:txBody>
          <a:bodyPr wrap="square" rtlCol="0">
            <a:spAutoFit/>
          </a:bodyPr>
          <a:lstStyle/>
          <a:p>
            <a:r>
              <a:rPr lang="en-US" altLang="ko-KR" sz="1000" b="1" dirty="0">
                <a:solidFill>
                  <a:schemeClr val="accent4">
                    <a:lumMod val="10000"/>
                  </a:schemeClr>
                </a:solidFill>
                <a:latin typeface="Arial" panose="020B0604020202020204" pitchFamily="34" charset="0"/>
                <a:cs typeface="Arial" panose="020B0604020202020204" pitchFamily="34" charset="0"/>
              </a:rPr>
              <a:t>JACC Clin </a:t>
            </a:r>
            <a:r>
              <a:rPr lang="en-US" altLang="ko-KR" sz="1000" b="1" dirty="0" err="1">
                <a:solidFill>
                  <a:schemeClr val="accent4">
                    <a:lumMod val="10000"/>
                  </a:schemeClr>
                </a:solidFill>
                <a:latin typeface="Arial" panose="020B0604020202020204" pitchFamily="34" charset="0"/>
                <a:cs typeface="Arial" panose="020B0604020202020204" pitchFamily="34" charset="0"/>
              </a:rPr>
              <a:t>Electrophysiol</a:t>
            </a:r>
            <a:r>
              <a:rPr lang="en-US" altLang="ko-KR" sz="1000" b="1" dirty="0">
                <a:solidFill>
                  <a:schemeClr val="accent4">
                    <a:lumMod val="10000"/>
                  </a:schemeClr>
                </a:solidFill>
                <a:latin typeface="Arial" panose="020B0604020202020204" pitchFamily="34" charset="0"/>
                <a:cs typeface="Arial" panose="020B0604020202020204" pitchFamily="34" charset="0"/>
              </a:rPr>
              <a:t>. 2019 Aug;5(8):920-931</a:t>
            </a:r>
            <a:endParaRPr lang="ko-KR" altLang="en-US" sz="1000" b="1" dirty="0">
              <a:solidFill>
                <a:schemeClr val="accent4">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512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F624A3F-E9D4-4745-BDE9-38107BA108A5}"/>
              </a:ext>
            </a:extLst>
          </p:cNvPr>
          <p:cNvSpPr>
            <a:spLocks noGrp="1"/>
          </p:cNvSpPr>
          <p:nvPr>
            <p:ph type="title"/>
          </p:nvPr>
        </p:nvSpPr>
        <p:spPr>
          <a:xfrm>
            <a:off x="3786817" y="1476281"/>
            <a:ext cx="3056894" cy="2508649"/>
          </a:xfrm>
          <a:ln w="38100">
            <a:solidFill>
              <a:srgbClr val="FF0000"/>
            </a:solidFill>
          </a:ln>
        </p:spPr>
        <p:txBody>
          <a:bodyPr/>
          <a:lstStyle/>
          <a:p>
            <a:pPr algn="l"/>
            <a:r>
              <a:rPr lang="en-US" altLang="ko-KR" sz="1400" b="1" dirty="0"/>
              <a:t>Conclusions</a:t>
            </a:r>
            <a:br>
              <a:rPr lang="en-US" altLang="ko-KR" sz="1400" dirty="0"/>
            </a:br>
            <a:r>
              <a:rPr lang="en-US" altLang="ko-KR" sz="1400" dirty="0"/>
              <a:t> T1w CMR can selectively </a:t>
            </a:r>
            <a:r>
              <a:rPr lang="en-US" altLang="ko-KR" sz="1400" b="1" u="sng" dirty="0"/>
              <a:t>enhance necrotic tissue in and around scar </a:t>
            </a:r>
            <a:r>
              <a:rPr lang="en-US" altLang="ko-KR" sz="1400" dirty="0"/>
              <a:t>and may allow </a:t>
            </a:r>
            <a:r>
              <a:rPr lang="en-US" altLang="ko-KR" sz="1400" b="1" u="sng" dirty="0"/>
              <a:t>determination of the completeness of ablation intra- and post-procedure.</a:t>
            </a:r>
            <a:br>
              <a:rPr lang="en-US" altLang="ko-KR" sz="1400" b="1" u="sng" dirty="0"/>
            </a:br>
            <a:r>
              <a:rPr lang="en-US" altLang="ko-KR" sz="1400" dirty="0"/>
              <a:t> </a:t>
            </a:r>
            <a:br>
              <a:rPr lang="en-US" altLang="ko-KR" sz="1400" dirty="0"/>
            </a:br>
            <a:r>
              <a:rPr lang="en-US" altLang="ko-KR" sz="1400" b="1" u="sng" dirty="0"/>
              <a:t>Lesion formation in scar is affected by tissue  characteristics</a:t>
            </a:r>
            <a:r>
              <a:rPr lang="en-US" altLang="ko-KR" sz="1400" dirty="0"/>
              <a:t>, with </a:t>
            </a:r>
            <a:r>
              <a:rPr lang="en-US" altLang="ko-KR" sz="1400" b="1" u="sng" dirty="0"/>
              <a:t>fibrosis and fat </a:t>
            </a:r>
            <a:r>
              <a:rPr lang="en-US" altLang="ko-KR" sz="1400" dirty="0"/>
              <a:t>acting as thermal insulators. </a:t>
            </a:r>
            <a:endParaRPr lang="ko-KR" altLang="en-US" sz="1400" dirty="0"/>
          </a:p>
        </p:txBody>
      </p:sp>
      <p:pic>
        <p:nvPicPr>
          <p:cNvPr id="3" name="그림 2">
            <a:extLst>
              <a:ext uri="{FF2B5EF4-FFF2-40B4-BE49-F238E27FC236}">
                <a16:creationId xmlns:a16="http://schemas.microsoft.com/office/drawing/2014/main" id="{2E6226CC-44E4-4FFC-978F-2E26708E2621}"/>
              </a:ext>
            </a:extLst>
          </p:cNvPr>
          <p:cNvPicPr>
            <a:picLocks noChangeAspect="1"/>
          </p:cNvPicPr>
          <p:nvPr/>
        </p:nvPicPr>
        <p:blipFill>
          <a:blip r:embed="rId2"/>
          <a:stretch>
            <a:fillRect/>
          </a:stretch>
        </p:blipFill>
        <p:spPr>
          <a:xfrm>
            <a:off x="0" y="0"/>
            <a:ext cx="4386513" cy="1000125"/>
          </a:xfrm>
          <a:prstGeom prst="rect">
            <a:avLst/>
          </a:prstGeom>
        </p:spPr>
      </p:pic>
      <p:sp>
        <p:nvSpPr>
          <p:cNvPr id="4" name="TextBox 3">
            <a:extLst>
              <a:ext uri="{FF2B5EF4-FFF2-40B4-BE49-F238E27FC236}">
                <a16:creationId xmlns:a16="http://schemas.microsoft.com/office/drawing/2014/main" id="{EEB87BD6-C294-42EE-A62D-BC4863155F44}"/>
              </a:ext>
            </a:extLst>
          </p:cNvPr>
          <p:cNvSpPr txBox="1"/>
          <p:nvPr/>
        </p:nvSpPr>
        <p:spPr>
          <a:xfrm flipH="1">
            <a:off x="4236244" y="4879182"/>
            <a:ext cx="2621756" cy="251400"/>
          </a:xfrm>
          <a:prstGeom prst="rect">
            <a:avLst/>
          </a:prstGeom>
          <a:noFill/>
        </p:spPr>
        <p:txBody>
          <a:bodyPr wrap="square" rtlCol="0">
            <a:spAutoFit/>
          </a:bodyPr>
          <a:lstStyle/>
          <a:p>
            <a:r>
              <a:rPr lang="en-US" altLang="ko-KR" sz="1000" b="1" dirty="0">
                <a:solidFill>
                  <a:schemeClr val="accent4">
                    <a:lumMod val="10000"/>
                  </a:schemeClr>
                </a:solidFill>
                <a:latin typeface="Arial" panose="020B0604020202020204" pitchFamily="34" charset="0"/>
                <a:cs typeface="Arial" panose="020B0604020202020204" pitchFamily="34" charset="0"/>
              </a:rPr>
              <a:t>J Am Coll </a:t>
            </a:r>
            <a:r>
              <a:rPr lang="en-US" altLang="ko-KR" sz="1000" b="1" dirty="0" err="1">
                <a:solidFill>
                  <a:schemeClr val="accent4">
                    <a:lumMod val="10000"/>
                  </a:schemeClr>
                </a:solidFill>
                <a:latin typeface="Arial" panose="020B0604020202020204" pitchFamily="34" charset="0"/>
                <a:cs typeface="Arial" panose="020B0604020202020204" pitchFamily="34" charset="0"/>
              </a:rPr>
              <a:t>Cardiol</a:t>
            </a:r>
            <a:r>
              <a:rPr lang="en-US" altLang="ko-KR" sz="1000" b="1" dirty="0">
                <a:solidFill>
                  <a:schemeClr val="accent4">
                    <a:lumMod val="10000"/>
                  </a:schemeClr>
                </a:solidFill>
                <a:latin typeface="Arial" panose="020B0604020202020204" pitchFamily="34" charset="0"/>
                <a:cs typeface="Arial" panose="020B0604020202020204" pitchFamily="34" charset="0"/>
              </a:rPr>
              <a:t> EP 2019;5:91–100</a:t>
            </a:r>
            <a:endParaRPr lang="ko-KR" altLang="en-US" sz="1000" b="1" dirty="0">
              <a:solidFill>
                <a:schemeClr val="accent4">
                  <a:lumMod val="10000"/>
                </a:schemeClr>
              </a:solidFill>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AE099C46-1E65-4767-B242-C51991041D27}"/>
              </a:ext>
            </a:extLst>
          </p:cNvPr>
          <p:cNvPicPr>
            <a:picLocks noChangeAspect="1"/>
          </p:cNvPicPr>
          <p:nvPr/>
        </p:nvPicPr>
        <p:blipFill>
          <a:blip r:embed="rId3"/>
          <a:stretch>
            <a:fillRect/>
          </a:stretch>
        </p:blipFill>
        <p:spPr>
          <a:xfrm>
            <a:off x="-1" y="1476281"/>
            <a:ext cx="3704817" cy="2574225"/>
          </a:xfrm>
          <a:prstGeom prst="rect">
            <a:avLst/>
          </a:prstGeom>
        </p:spPr>
      </p:pic>
      <p:pic>
        <p:nvPicPr>
          <p:cNvPr id="6" name="그림 5">
            <a:extLst>
              <a:ext uri="{FF2B5EF4-FFF2-40B4-BE49-F238E27FC236}">
                <a16:creationId xmlns:a16="http://schemas.microsoft.com/office/drawing/2014/main" id="{3499E4A9-0851-48EF-8C79-6A333D8ADE1E}"/>
              </a:ext>
            </a:extLst>
          </p:cNvPr>
          <p:cNvPicPr>
            <a:picLocks noChangeAspect="1"/>
          </p:cNvPicPr>
          <p:nvPr/>
        </p:nvPicPr>
        <p:blipFill>
          <a:blip r:embed="rId4"/>
          <a:stretch>
            <a:fillRect/>
          </a:stretch>
        </p:blipFill>
        <p:spPr>
          <a:xfrm>
            <a:off x="39293" y="1476281"/>
            <a:ext cx="3704817" cy="2508649"/>
          </a:xfrm>
          <a:prstGeom prst="rect">
            <a:avLst/>
          </a:prstGeom>
        </p:spPr>
      </p:pic>
    </p:spTree>
    <p:extLst>
      <p:ext uri="{BB962C8B-B14F-4D97-AF65-F5344CB8AC3E}">
        <p14:creationId xmlns:p14="http://schemas.microsoft.com/office/powerpoint/2010/main" val="383749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E94A764-A2DF-4777-A350-BD1650DDC0D2}"/>
              </a:ext>
            </a:extLst>
          </p:cNvPr>
          <p:cNvSpPr>
            <a:spLocks noGrp="1"/>
          </p:cNvSpPr>
          <p:nvPr>
            <p:ph type="title"/>
          </p:nvPr>
        </p:nvSpPr>
        <p:spPr>
          <a:xfrm>
            <a:off x="0" y="179613"/>
            <a:ext cx="6858000" cy="538844"/>
          </a:xfrm>
        </p:spPr>
        <p:txBody>
          <a:bodyPr/>
          <a:lstStyle/>
          <a:p>
            <a:r>
              <a:rPr lang="en-US" altLang="ko-KR" sz="3200" b="1" dirty="0"/>
              <a:t>Pulsed Field Ablation (PFA)</a:t>
            </a:r>
            <a:endParaRPr lang="ko-KR" altLang="en-US" sz="3200" b="1" dirty="0"/>
          </a:p>
        </p:txBody>
      </p:sp>
      <p:sp>
        <p:nvSpPr>
          <p:cNvPr id="3" name="내용 개체 틀 2">
            <a:extLst>
              <a:ext uri="{FF2B5EF4-FFF2-40B4-BE49-F238E27FC236}">
                <a16:creationId xmlns:a16="http://schemas.microsoft.com/office/drawing/2014/main" id="{28E9C0CD-BA08-46A9-A893-F4EC33863280}"/>
              </a:ext>
            </a:extLst>
          </p:cNvPr>
          <p:cNvSpPr>
            <a:spLocks noGrp="1"/>
          </p:cNvSpPr>
          <p:nvPr>
            <p:ph idx="1"/>
          </p:nvPr>
        </p:nvSpPr>
        <p:spPr>
          <a:xfrm>
            <a:off x="0" y="1181515"/>
            <a:ext cx="6858001" cy="3447636"/>
          </a:xfrm>
        </p:spPr>
        <p:txBody>
          <a:bodyPr/>
          <a:lstStyle/>
          <a:p>
            <a:pPr>
              <a:spcBef>
                <a:spcPts val="0"/>
              </a:spcBef>
              <a:spcAft>
                <a:spcPts val="1200"/>
              </a:spcAft>
            </a:pPr>
            <a:r>
              <a:rPr lang="en-US" altLang="ko-KR" sz="1600" b="1" dirty="0"/>
              <a:t>Pulsed field ablation (PFA)</a:t>
            </a:r>
            <a:r>
              <a:rPr lang="en-US" altLang="ko-KR" sz="1600" dirty="0"/>
              <a:t> leads to </a:t>
            </a:r>
            <a:r>
              <a:rPr lang="en-US" altLang="ko-KR" sz="1600" b="1" u="sng" dirty="0"/>
              <a:t>cell death by irreversible electroporation.</a:t>
            </a:r>
          </a:p>
          <a:p>
            <a:pPr>
              <a:spcBef>
                <a:spcPts val="0"/>
              </a:spcBef>
              <a:spcAft>
                <a:spcPts val="1200"/>
              </a:spcAft>
            </a:pPr>
            <a:r>
              <a:rPr lang="en-US" altLang="ko-KR" sz="1600" b="1" u="sng" dirty="0"/>
              <a:t>Myocardial cells have a greater sensitivity to PFA </a:t>
            </a:r>
            <a:r>
              <a:rPr lang="en-US" altLang="ko-KR" sz="1600" dirty="0"/>
              <a:t>compared with nerves, arteries, and other collateral structures, making it an attractive energy modality for catheter ablation.</a:t>
            </a:r>
          </a:p>
          <a:p>
            <a:pPr>
              <a:spcBef>
                <a:spcPts val="0"/>
              </a:spcBef>
              <a:spcAft>
                <a:spcPts val="1200"/>
              </a:spcAft>
            </a:pPr>
            <a:r>
              <a:rPr lang="en-US" altLang="ko-KR" sz="1600" dirty="0"/>
              <a:t>Prior reports have demonstrated </a:t>
            </a:r>
            <a:r>
              <a:rPr lang="en-US" altLang="ko-KR" sz="1600" b="1" u="sng" dirty="0"/>
              <a:t>safety and efficacy for atrial ablation </a:t>
            </a:r>
            <a:r>
              <a:rPr lang="en-US" altLang="ko-KR" sz="1600" dirty="0"/>
              <a:t>and have </a:t>
            </a:r>
            <a:r>
              <a:rPr lang="en-US" altLang="ko-KR" sz="1600" b="1" u="sng" dirty="0"/>
              <a:t>assessed feasibility of ablation in regions of myocardial scar</a:t>
            </a:r>
            <a:r>
              <a:rPr lang="en-US" altLang="ko-KR" sz="1600" dirty="0"/>
              <a:t>.</a:t>
            </a:r>
          </a:p>
          <a:p>
            <a:pPr marL="0" indent="0">
              <a:lnSpc>
                <a:spcPts val="1200"/>
              </a:lnSpc>
              <a:spcBef>
                <a:spcPts val="0"/>
              </a:spcBef>
              <a:spcAft>
                <a:spcPts val="1200"/>
              </a:spcAft>
              <a:buNone/>
            </a:pPr>
            <a:endParaRPr lang="en-US" altLang="ko-KR" sz="2000" dirty="0"/>
          </a:p>
          <a:p>
            <a:pPr marL="0" indent="0" algn="r">
              <a:spcBef>
                <a:spcPts val="0"/>
              </a:spcBef>
              <a:spcAft>
                <a:spcPts val="0"/>
              </a:spcAft>
              <a:buNone/>
            </a:pPr>
            <a:r>
              <a:rPr lang="en-US" altLang="ko-KR" sz="1000" b="1" dirty="0" err="1"/>
              <a:t>Europace</a:t>
            </a:r>
            <a:r>
              <a:rPr lang="en-US" altLang="ko-KR" sz="1000" b="1" dirty="0"/>
              <a:t>. 2019 Dec;22(3):434-439</a:t>
            </a:r>
            <a:r>
              <a:rPr lang="en-US" altLang="ko-KR" sz="1000" b="1" dirty="0">
                <a:solidFill>
                  <a:schemeClr val="accent4">
                    <a:lumMod val="10000"/>
                  </a:schemeClr>
                </a:solidFill>
              </a:rPr>
              <a:t>. </a:t>
            </a:r>
          </a:p>
          <a:p>
            <a:pPr marL="0" indent="0" algn="r">
              <a:spcBef>
                <a:spcPts val="0"/>
              </a:spcBef>
              <a:spcAft>
                <a:spcPts val="0"/>
              </a:spcAft>
              <a:buNone/>
            </a:pPr>
            <a:r>
              <a:rPr lang="en-US" altLang="ko-KR" sz="1000" b="1" dirty="0"/>
              <a:t>Circ </a:t>
            </a:r>
            <a:r>
              <a:rPr lang="en-US" altLang="ko-KR" sz="1000" b="1" dirty="0" err="1"/>
              <a:t>Arrhythm</a:t>
            </a:r>
            <a:r>
              <a:rPr lang="en-US" altLang="ko-KR" sz="1000" b="1" dirty="0"/>
              <a:t> </a:t>
            </a:r>
            <a:r>
              <a:rPr lang="en-US" altLang="ko-KR" sz="1000" b="1" dirty="0" err="1"/>
              <a:t>Electrophysiol</a:t>
            </a:r>
            <a:r>
              <a:rPr lang="en-US" altLang="ko-KR" sz="1000" b="1" dirty="0"/>
              <a:t>. 2019 Dec;12(12):e007781.</a:t>
            </a:r>
          </a:p>
          <a:p>
            <a:pPr marL="0" indent="0" algn="r">
              <a:spcBef>
                <a:spcPts val="0"/>
              </a:spcBef>
              <a:spcAft>
                <a:spcPts val="0"/>
              </a:spcAft>
              <a:buNone/>
            </a:pPr>
            <a:r>
              <a:rPr lang="en-US" altLang="ko-KR" sz="1000" b="1" dirty="0"/>
              <a:t>J Am Coll </a:t>
            </a:r>
            <a:r>
              <a:rPr lang="en-US" altLang="ko-KR" sz="1000" b="1" dirty="0" err="1"/>
              <a:t>Cardiol</a:t>
            </a:r>
            <a:r>
              <a:rPr lang="en-US" altLang="ko-KR" sz="1000" b="1" dirty="0"/>
              <a:t>. 2019 Jul 23;74(3):315-326.</a:t>
            </a:r>
          </a:p>
          <a:p>
            <a:pPr marL="0" indent="0" algn="r">
              <a:spcBef>
                <a:spcPts val="0"/>
              </a:spcBef>
              <a:spcAft>
                <a:spcPts val="0"/>
              </a:spcAft>
              <a:buNone/>
            </a:pPr>
            <a:r>
              <a:rPr lang="en-US" altLang="ko-KR" sz="1000" b="1" dirty="0"/>
              <a:t>J Am Coll </a:t>
            </a:r>
            <a:r>
              <a:rPr lang="en-US" altLang="ko-KR" sz="1000" b="1" dirty="0" err="1"/>
              <a:t>Cardiol</a:t>
            </a:r>
            <a:r>
              <a:rPr lang="en-US" altLang="ko-KR" sz="1000" b="1" dirty="0"/>
              <a:t>. 2020 Sep 1;76(9):1068-1080</a:t>
            </a:r>
            <a:r>
              <a:rPr lang="en-US" altLang="ko-KR" sz="1050" b="1" dirty="0"/>
              <a:t>. </a:t>
            </a:r>
          </a:p>
          <a:p>
            <a:pPr marL="0" indent="0" algn="r">
              <a:spcBef>
                <a:spcPts val="0"/>
              </a:spcBef>
              <a:spcAft>
                <a:spcPts val="1200"/>
              </a:spcAft>
              <a:buNone/>
            </a:pPr>
            <a:endParaRPr lang="ko-KR" altLang="en-US" sz="2000" dirty="0"/>
          </a:p>
        </p:txBody>
      </p:sp>
    </p:spTree>
    <p:extLst>
      <p:ext uri="{BB962C8B-B14F-4D97-AF65-F5344CB8AC3E}">
        <p14:creationId xmlns:p14="http://schemas.microsoft.com/office/powerpoint/2010/main" val="1530741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34A2439-2EE1-40D8-953B-E11B7E2710B3}"/>
              </a:ext>
            </a:extLst>
          </p:cNvPr>
          <p:cNvSpPr>
            <a:spLocks noGrp="1"/>
          </p:cNvSpPr>
          <p:nvPr>
            <p:ph type="title"/>
          </p:nvPr>
        </p:nvSpPr>
        <p:spPr>
          <a:xfrm>
            <a:off x="0" y="137880"/>
            <a:ext cx="6858000" cy="446321"/>
          </a:xfrm>
        </p:spPr>
        <p:txBody>
          <a:bodyPr/>
          <a:lstStyle/>
          <a:p>
            <a:r>
              <a:rPr lang="en-US" altLang="ko-KR" sz="3200" b="1" dirty="0"/>
              <a:t>Pulsed</a:t>
            </a:r>
            <a:r>
              <a:rPr lang="ko-KR" altLang="en-US" sz="3200" b="1" dirty="0"/>
              <a:t> </a:t>
            </a:r>
            <a:r>
              <a:rPr lang="en-US" altLang="ko-KR" sz="3200" b="1" dirty="0"/>
              <a:t>field ablation</a:t>
            </a:r>
            <a:endParaRPr lang="ko-KR" altLang="en-US" sz="3200" b="1" dirty="0"/>
          </a:p>
        </p:txBody>
      </p:sp>
      <p:sp>
        <p:nvSpPr>
          <p:cNvPr id="3" name="내용 개체 틀 2">
            <a:extLst>
              <a:ext uri="{FF2B5EF4-FFF2-40B4-BE49-F238E27FC236}">
                <a16:creationId xmlns:a16="http://schemas.microsoft.com/office/drawing/2014/main" id="{96E08BED-F024-405A-903D-BB4C441BDF43}"/>
              </a:ext>
            </a:extLst>
          </p:cNvPr>
          <p:cNvSpPr>
            <a:spLocks noGrp="1"/>
          </p:cNvSpPr>
          <p:nvPr>
            <p:ph idx="1"/>
          </p:nvPr>
        </p:nvSpPr>
        <p:spPr>
          <a:xfrm>
            <a:off x="-1" y="590241"/>
            <a:ext cx="6858001" cy="3015877"/>
          </a:xfrm>
        </p:spPr>
        <p:txBody>
          <a:bodyPr/>
          <a:lstStyle/>
          <a:p>
            <a:r>
              <a:rPr lang="en-US" altLang="ko-KR" sz="1800" b="1" dirty="0"/>
              <a:t>Electroporation </a:t>
            </a:r>
            <a:r>
              <a:rPr lang="en-US" altLang="ko-KR" sz="1800" dirty="0"/>
              <a:t>is a process in which a </a:t>
            </a:r>
            <a:r>
              <a:rPr lang="en-US" altLang="ko-KR" sz="1800" u="sng" dirty="0"/>
              <a:t>cell membranes permeability to ions and molecules is increased </a:t>
            </a:r>
            <a:r>
              <a:rPr lang="en-US" altLang="ko-KR" sz="1800" dirty="0"/>
              <a:t>when </a:t>
            </a:r>
            <a:r>
              <a:rPr lang="en-US" altLang="ko-KR" sz="1600" dirty="0"/>
              <a:t>the</a:t>
            </a:r>
            <a:r>
              <a:rPr lang="en-US" altLang="ko-KR" sz="1800" dirty="0"/>
              <a:t> cell is exposed to </a:t>
            </a:r>
            <a:r>
              <a:rPr lang="en-US" altLang="ko-KR" sz="1800" b="1" u="sng" dirty="0"/>
              <a:t>high electric fields. </a:t>
            </a:r>
          </a:p>
          <a:p>
            <a:pPr marL="0" indent="0">
              <a:buNone/>
            </a:pPr>
            <a:r>
              <a:rPr lang="en-US" altLang="ko-KR" sz="1800" dirty="0"/>
              <a:t> -  usually, in the form of  </a:t>
            </a:r>
            <a:r>
              <a:rPr lang="en-US" altLang="ko-KR" sz="1800" b="1" u="sng" dirty="0"/>
              <a:t>short Direct Current (DC) pulses </a:t>
            </a:r>
          </a:p>
          <a:p>
            <a:pPr>
              <a:buFont typeface="Wingdings" panose="05000000000000000000" pitchFamily="2" charset="2"/>
              <a:buChar char="à"/>
            </a:pPr>
            <a:r>
              <a:rPr lang="en-US" altLang="ko-KR" sz="1800" b="1" dirty="0"/>
              <a:t>Cell permeability ↑ </a:t>
            </a:r>
            <a:r>
              <a:rPr lang="en-US" altLang="ko-KR" sz="1800" dirty="0"/>
              <a:t>attributed to the </a:t>
            </a:r>
            <a:r>
              <a:rPr lang="en-US" altLang="ko-KR" sz="1800" b="1" u="sng" dirty="0"/>
              <a:t>formation of  nanometric pores in the cell membrane</a:t>
            </a:r>
          </a:p>
          <a:p>
            <a:pPr>
              <a:buFont typeface="Wingdings" panose="05000000000000000000" pitchFamily="2" charset="2"/>
              <a:buChar char="à"/>
            </a:pPr>
            <a:r>
              <a:rPr lang="en-US" altLang="ko-KR" sz="1800" dirty="0"/>
              <a:t>Hence, the term “</a:t>
            </a:r>
            <a:r>
              <a:rPr lang="en-US" altLang="ko-KR" sz="1800" b="1" dirty="0"/>
              <a:t>electroporation”.</a:t>
            </a:r>
          </a:p>
          <a:p>
            <a:endParaRPr lang="en-US" altLang="ko-KR" sz="1800" dirty="0"/>
          </a:p>
        </p:txBody>
      </p:sp>
      <p:sp>
        <p:nvSpPr>
          <p:cNvPr id="4" name="직사각형 3">
            <a:extLst>
              <a:ext uri="{FF2B5EF4-FFF2-40B4-BE49-F238E27FC236}">
                <a16:creationId xmlns:a16="http://schemas.microsoft.com/office/drawing/2014/main" id="{4398BE14-FBED-4DE1-8977-32757D39C3E6}"/>
              </a:ext>
            </a:extLst>
          </p:cNvPr>
          <p:cNvSpPr/>
          <p:nvPr/>
        </p:nvSpPr>
        <p:spPr bwMode="auto">
          <a:xfrm>
            <a:off x="71436" y="1768978"/>
            <a:ext cx="6715125" cy="1091194"/>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ko-KR" altLang="en-US"/>
          </a:p>
        </p:txBody>
      </p:sp>
      <p:pic>
        <p:nvPicPr>
          <p:cNvPr id="5" name="내용 개체 틀 4">
            <a:extLst>
              <a:ext uri="{FF2B5EF4-FFF2-40B4-BE49-F238E27FC236}">
                <a16:creationId xmlns:a16="http://schemas.microsoft.com/office/drawing/2014/main" id="{A24E1DBD-309D-4D45-BB07-9C2CB63564A8}"/>
              </a:ext>
            </a:extLst>
          </p:cNvPr>
          <p:cNvPicPr>
            <a:picLocks noChangeAspect="1"/>
          </p:cNvPicPr>
          <p:nvPr/>
        </p:nvPicPr>
        <p:blipFill>
          <a:blip r:embed="rId2"/>
          <a:stretch>
            <a:fillRect/>
          </a:stretch>
        </p:blipFill>
        <p:spPr bwMode="auto">
          <a:xfrm>
            <a:off x="3428997" y="2913166"/>
            <a:ext cx="3357563" cy="2199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6" name="그림 5">
            <a:extLst>
              <a:ext uri="{FF2B5EF4-FFF2-40B4-BE49-F238E27FC236}">
                <a16:creationId xmlns:a16="http://schemas.microsoft.com/office/drawing/2014/main" id="{530B0AC3-78BD-431D-9275-026ABDEFE0CE}"/>
              </a:ext>
            </a:extLst>
          </p:cNvPr>
          <p:cNvPicPr>
            <a:picLocks noChangeAspect="1"/>
          </p:cNvPicPr>
          <p:nvPr/>
        </p:nvPicPr>
        <p:blipFill>
          <a:blip r:embed="rId3"/>
          <a:stretch>
            <a:fillRect/>
          </a:stretch>
        </p:blipFill>
        <p:spPr>
          <a:xfrm>
            <a:off x="71435" y="2933988"/>
            <a:ext cx="3286121" cy="2199324"/>
          </a:xfrm>
          <a:prstGeom prst="rect">
            <a:avLst/>
          </a:prstGeom>
        </p:spPr>
      </p:pic>
    </p:spTree>
    <p:extLst>
      <p:ext uri="{BB962C8B-B14F-4D97-AF65-F5344CB8AC3E}">
        <p14:creationId xmlns:p14="http://schemas.microsoft.com/office/powerpoint/2010/main" val="177842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11AC817-7400-4217-9793-461338E106EF}"/>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ECB721AF-8838-449C-BF21-4C61EB3F1195}"/>
              </a:ext>
            </a:extLst>
          </p:cNvPr>
          <p:cNvSpPr>
            <a:spLocks noGrp="1"/>
          </p:cNvSpPr>
          <p:nvPr>
            <p:ph idx="1"/>
          </p:nvPr>
        </p:nvSpPr>
        <p:spPr/>
        <p:txBody>
          <a:bodyPr/>
          <a:lstStyle/>
          <a:p>
            <a:endParaRPr lang="ko-KR" altLang="en-US"/>
          </a:p>
        </p:txBody>
      </p:sp>
      <p:pic>
        <p:nvPicPr>
          <p:cNvPr id="4" name="그림 3">
            <a:extLst>
              <a:ext uri="{FF2B5EF4-FFF2-40B4-BE49-F238E27FC236}">
                <a16:creationId xmlns:a16="http://schemas.microsoft.com/office/drawing/2014/main" id="{4D4735D4-8725-44C7-8FF9-91BDA785D66F}"/>
              </a:ext>
            </a:extLst>
          </p:cNvPr>
          <p:cNvPicPr>
            <a:picLocks noChangeAspect="1"/>
          </p:cNvPicPr>
          <p:nvPr/>
        </p:nvPicPr>
        <p:blipFill>
          <a:blip r:embed="rId2"/>
          <a:stretch>
            <a:fillRect/>
          </a:stretch>
        </p:blipFill>
        <p:spPr>
          <a:xfrm>
            <a:off x="0" y="1"/>
            <a:ext cx="4511530" cy="1116116"/>
          </a:xfrm>
          <a:prstGeom prst="rect">
            <a:avLst/>
          </a:prstGeom>
        </p:spPr>
      </p:pic>
      <p:pic>
        <p:nvPicPr>
          <p:cNvPr id="5" name="그림 4">
            <a:extLst>
              <a:ext uri="{FF2B5EF4-FFF2-40B4-BE49-F238E27FC236}">
                <a16:creationId xmlns:a16="http://schemas.microsoft.com/office/drawing/2014/main" id="{CFC4DFBA-A4D0-4362-BA5F-A63E832FFA30}"/>
              </a:ext>
            </a:extLst>
          </p:cNvPr>
          <p:cNvPicPr>
            <a:picLocks noChangeAspect="1"/>
          </p:cNvPicPr>
          <p:nvPr/>
        </p:nvPicPr>
        <p:blipFill>
          <a:blip r:embed="rId3"/>
          <a:stretch>
            <a:fillRect/>
          </a:stretch>
        </p:blipFill>
        <p:spPr>
          <a:xfrm>
            <a:off x="0" y="3998295"/>
            <a:ext cx="6858000" cy="614362"/>
          </a:xfrm>
          <a:prstGeom prst="rect">
            <a:avLst/>
          </a:prstGeom>
        </p:spPr>
      </p:pic>
      <p:pic>
        <p:nvPicPr>
          <p:cNvPr id="6" name="그림 5">
            <a:extLst>
              <a:ext uri="{FF2B5EF4-FFF2-40B4-BE49-F238E27FC236}">
                <a16:creationId xmlns:a16="http://schemas.microsoft.com/office/drawing/2014/main" id="{7D246DF6-A803-4D50-B2BB-658F1B0D4758}"/>
              </a:ext>
            </a:extLst>
          </p:cNvPr>
          <p:cNvPicPr>
            <a:picLocks noChangeAspect="1"/>
          </p:cNvPicPr>
          <p:nvPr/>
        </p:nvPicPr>
        <p:blipFill>
          <a:blip r:embed="rId4"/>
          <a:stretch>
            <a:fillRect/>
          </a:stretch>
        </p:blipFill>
        <p:spPr>
          <a:xfrm>
            <a:off x="0" y="1718676"/>
            <a:ext cx="1862065" cy="1497431"/>
          </a:xfrm>
          <a:prstGeom prst="rect">
            <a:avLst/>
          </a:prstGeom>
        </p:spPr>
      </p:pic>
      <p:pic>
        <p:nvPicPr>
          <p:cNvPr id="7" name="그림 6">
            <a:extLst>
              <a:ext uri="{FF2B5EF4-FFF2-40B4-BE49-F238E27FC236}">
                <a16:creationId xmlns:a16="http://schemas.microsoft.com/office/drawing/2014/main" id="{FB313CE6-5071-45B9-84C4-D84FC3D7B8D4}"/>
              </a:ext>
            </a:extLst>
          </p:cNvPr>
          <p:cNvPicPr>
            <a:picLocks noChangeAspect="1"/>
          </p:cNvPicPr>
          <p:nvPr/>
        </p:nvPicPr>
        <p:blipFill>
          <a:blip r:embed="rId5"/>
          <a:stretch>
            <a:fillRect/>
          </a:stretch>
        </p:blipFill>
        <p:spPr>
          <a:xfrm>
            <a:off x="2037178" y="1637573"/>
            <a:ext cx="2312945" cy="2049728"/>
          </a:xfrm>
          <a:prstGeom prst="rect">
            <a:avLst/>
          </a:prstGeom>
        </p:spPr>
      </p:pic>
      <p:pic>
        <p:nvPicPr>
          <p:cNvPr id="8" name="그림 7">
            <a:extLst>
              <a:ext uri="{FF2B5EF4-FFF2-40B4-BE49-F238E27FC236}">
                <a16:creationId xmlns:a16="http://schemas.microsoft.com/office/drawing/2014/main" id="{D6FFF642-6052-4202-8F9C-F2A16987521E}"/>
              </a:ext>
            </a:extLst>
          </p:cNvPr>
          <p:cNvPicPr>
            <a:picLocks noChangeAspect="1"/>
          </p:cNvPicPr>
          <p:nvPr/>
        </p:nvPicPr>
        <p:blipFill>
          <a:blip r:embed="rId6"/>
          <a:stretch>
            <a:fillRect/>
          </a:stretch>
        </p:blipFill>
        <p:spPr>
          <a:xfrm>
            <a:off x="4371554" y="1595242"/>
            <a:ext cx="2486446" cy="2107675"/>
          </a:xfrm>
          <a:prstGeom prst="rect">
            <a:avLst/>
          </a:prstGeom>
        </p:spPr>
      </p:pic>
      <p:sp>
        <p:nvSpPr>
          <p:cNvPr id="9" name="내용 개체 틀 2">
            <a:extLst>
              <a:ext uri="{FF2B5EF4-FFF2-40B4-BE49-F238E27FC236}">
                <a16:creationId xmlns:a16="http://schemas.microsoft.com/office/drawing/2014/main" id="{CE988323-7DE7-4E4F-884D-DCA94A63BA7D}"/>
              </a:ext>
            </a:extLst>
          </p:cNvPr>
          <p:cNvSpPr txBox="1">
            <a:spLocks/>
          </p:cNvSpPr>
          <p:nvPr/>
        </p:nvSpPr>
        <p:spPr bwMode="auto">
          <a:xfrm>
            <a:off x="4154424" y="4892307"/>
            <a:ext cx="2703576" cy="2321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3200">
                <a:solidFill>
                  <a:srgbClr val="000000"/>
                </a:solidFill>
                <a:latin typeface="Arial"/>
                <a:ea typeface="+mn-ea"/>
                <a:cs typeface="Arial"/>
              </a:defRPr>
            </a:lvl1pPr>
            <a:lvl2pPr marL="742950" indent="-285750" algn="l" rtl="0" eaLnBrk="0" fontAlgn="base" hangingPunct="0">
              <a:spcBef>
                <a:spcPct val="20000"/>
              </a:spcBef>
              <a:spcAft>
                <a:spcPct val="0"/>
              </a:spcAft>
              <a:buSzPct val="100000"/>
              <a:buChar char="–"/>
              <a:defRPr sz="2800">
                <a:solidFill>
                  <a:srgbClr val="000000"/>
                </a:solidFill>
                <a:latin typeface="Arial"/>
                <a:ea typeface="+mn-ea"/>
                <a:cs typeface="Arial"/>
              </a:defRPr>
            </a:lvl2pPr>
            <a:lvl3pPr marL="1143000" indent="-228600" algn="l" rtl="0" eaLnBrk="0" fontAlgn="base" hangingPunct="0">
              <a:spcBef>
                <a:spcPct val="20000"/>
              </a:spcBef>
              <a:spcAft>
                <a:spcPct val="0"/>
              </a:spcAft>
              <a:buSzPct val="100000"/>
              <a:buChar char="•"/>
              <a:defRPr sz="2400">
                <a:solidFill>
                  <a:srgbClr val="000000"/>
                </a:solidFill>
                <a:latin typeface="Arial"/>
                <a:ea typeface="+mn-ea"/>
                <a:cs typeface="Arial"/>
              </a:defRPr>
            </a:lvl3pPr>
            <a:lvl4pPr marL="1600200" indent="-228600" algn="l" rtl="0" eaLnBrk="0" fontAlgn="base" hangingPunct="0">
              <a:spcBef>
                <a:spcPct val="20000"/>
              </a:spcBef>
              <a:spcAft>
                <a:spcPct val="0"/>
              </a:spcAft>
              <a:buSzPct val="100000"/>
              <a:buChar char="–"/>
              <a:defRPr sz="2000">
                <a:solidFill>
                  <a:srgbClr val="000000"/>
                </a:solidFill>
                <a:latin typeface="Arial"/>
                <a:ea typeface="+mn-ea"/>
                <a:cs typeface="Arial"/>
              </a:defRPr>
            </a:lvl4pPr>
            <a:lvl5pPr marL="2057400" indent="-228600" algn="l" rtl="0" eaLnBrk="0" fontAlgn="base" hangingPunct="0">
              <a:spcBef>
                <a:spcPct val="20000"/>
              </a:spcBef>
              <a:spcAft>
                <a:spcPct val="0"/>
              </a:spcAft>
              <a:buSzPct val="100000"/>
              <a:buChar char="•"/>
              <a:defRPr sz="2000">
                <a:solidFill>
                  <a:srgbClr val="000000"/>
                </a:solidFill>
                <a:latin typeface="Arial"/>
                <a:ea typeface="+mn-ea"/>
                <a:cs typeface="Arial"/>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marL="0" indent="0" algn="r">
              <a:buNone/>
            </a:pPr>
            <a:r>
              <a:rPr lang="en-US" altLang="ko-KR" sz="1000" b="1" dirty="0"/>
              <a:t>J </a:t>
            </a:r>
            <a:r>
              <a:rPr lang="en-US" altLang="ko-KR" sz="1000" b="1" dirty="0" err="1"/>
              <a:t>Vasc</a:t>
            </a:r>
            <a:r>
              <a:rPr lang="en-US" altLang="ko-KR" sz="1000" b="1" dirty="0"/>
              <a:t> </a:t>
            </a:r>
            <a:r>
              <a:rPr lang="en-US" altLang="ko-KR" sz="1000" b="1" dirty="0" err="1"/>
              <a:t>Interv</a:t>
            </a:r>
            <a:r>
              <a:rPr lang="en-US" altLang="ko-KR" sz="1000" b="1" dirty="0"/>
              <a:t> </a:t>
            </a:r>
            <a:r>
              <a:rPr lang="en-US" altLang="ko-KR" sz="1000" b="1" dirty="0" err="1"/>
              <a:t>Radiol</a:t>
            </a:r>
            <a:r>
              <a:rPr lang="en-US" altLang="ko-KR" sz="1000" b="1" dirty="0"/>
              <a:t> 2011; 22:611–621 </a:t>
            </a:r>
            <a:br>
              <a:rPr lang="en-US" altLang="ko-KR" sz="1000" b="1" dirty="0"/>
            </a:br>
            <a:endParaRPr lang="ko-KR" altLang="en-US" sz="1000" b="1" kern="0" dirty="0"/>
          </a:p>
        </p:txBody>
      </p:sp>
    </p:spTree>
    <p:extLst>
      <p:ext uri="{BB962C8B-B14F-4D97-AF65-F5344CB8AC3E}">
        <p14:creationId xmlns:p14="http://schemas.microsoft.com/office/powerpoint/2010/main" val="1004401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내용 개체 틀 4">
            <a:extLst>
              <a:ext uri="{FF2B5EF4-FFF2-40B4-BE49-F238E27FC236}">
                <a16:creationId xmlns:a16="http://schemas.microsoft.com/office/drawing/2014/main" id="{D57B68F6-4762-45B6-8C0D-14F2084D5B29}"/>
              </a:ext>
            </a:extLst>
          </p:cNvPr>
          <p:cNvPicPr>
            <a:picLocks noGrp="1" noChangeAspect="1"/>
          </p:cNvPicPr>
          <p:nvPr>
            <p:ph idx="1"/>
          </p:nvPr>
        </p:nvPicPr>
        <p:blipFill>
          <a:blip r:embed="rId2"/>
          <a:stretch>
            <a:fillRect/>
          </a:stretch>
        </p:blipFill>
        <p:spPr>
          <a:xfrm>
            <a:off x="79569" y="0"/>
            <a:ext cx="3349431" cy="2831122"/>
          </a:xfrm>
        </p:spPr>
      </p:pic>
      <p:pic>
        <p:nvPicPr>
          <p:cNvPr id="4" name="내용 개체 틀 4">
            <a:extLst>
              <a:ext uri="{FF2B5EF4-FFF2-40B4-BE49-F238E27FC236}">
                <a16:creationId xmlns:a16="http://schemas.microsoft.com/office/drawing/2014/main" id="{352CDDB3-E25A-4BA1-A672-7A2538F6868B}"/>
              </a:ext>
            </a:extLst>
          </p:cNvPr>
          <p:cNvPicPr>
            <a:picLocks noChangeAspect="1"/>
          </p:cNvPicPr>
          <p:nvPr/>
        </p:nvPicPr>
        <p:blipFill>
          <a:blip r:embed="rId3"/>
          <a:stretch>
            <a:fillRect/>
          </a:stretch>
        </p:blipFill>
        <p:spPr bwMode="auto">
          <a:xfrm>
            <a:off x="3442832" y="350044"/>
            <a:ext cx="3415168" cy="26192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8" name="내용 개체 틀 2">
            <a:extLst>
              <a:ext uri="{FF2B5EF4-FFF2-40B4-BE49-F238E27FC236}">
                <a16:creationId xmlns:a16="http://schemas.microsoft.com/office/drawing/2014/main" id="{88485420-4853-4B43-B9D3-8D7008CD1B6F}"/>
              </a:ext>
            </a:extLst>
          </p:cNvPr>
          <p:cNvSpPr txBox="1">
            <a:spLocks/>
          </p:cNvSpPr>
          <p:nvPr/>
        </p:nvSpPr>
        <p:spPr bwMode="auto">
          <a:xfrm>
            <a:off x="3506863" y="4881568"/>
            <a:ext cx="3351137" cy="2619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3200">
                <a:solidFill>
                  <a:srgbClr val="000000"/>
                </a:solidFill>
                <a:latin typeface="Arial"/>
                <a:ea typeface="+mn-ea"/>
                <a:cs typeface="Arial"/>
              </a:defRPr>
            </a:lvl1pPr>
            <a:lvl2pPr marL="742950" indent="-285750" algn="l" rtl="0" eaLnBrk="0" fontAlgn="base" hangingPunct="0">
              <a:spcBef>
                <a:spcPct val="20000"/>
              </a:spcBef>
              <a:spcAft>
                <a:spcPct val="0"/>
              </a:spcAft>
              <a:buSzPct val="100000"/>
              <a:buChar char="–"/>
              <a:defRPr sz="2800">
                <a:solidFill>
                  <a:srgbClr val="000000"/>
                </a:solidFill>
                <a:latin typeface="Arial"/>
                <a:ea typeface="+mn-ea"/>
                <a:cs typeface="Arial"/>
              </a:defRPr>
            </a:lvl2pPr>
            <a:lvl3pPr marL="1143000" indent="-228600" algn="l" rtl="0" eaLnBrk="0" fontAlgn="base" hangingPunct="0">
              <a:spcBef>
                <a:spcPct val="20000"/>
              </a:spcBef>
              <a:spcAft>
                <a:spcPct val="0"/>
              </a:spcAft>
              <a:buSzPct val="100000"/>
              <a:buChar char="•"/>
              <a:defRPr sz="2400">
                <a:solidFill>
                  <a:srgbClr val="000000"/>
                </a:solidFill>
                <a:latin typeface="Arial"/>
                <a:ea typeface="+mn-ea"/>
                <a:cs typeface="Arial"/>
              </a:defRPr>
            </a:lvl3pPr>
            <a:lvl4pPr marL="1600200" indent="-228600" algn="l" rtl="0" eaLnBrk="0" fontAlgn="base" hangingPunct="0">
              <a:spcBef>
                <a:spcPct val="20000"/>
              </a:spcBef>
              <a:spcAft>
                <a:spcPct val="0"/>
              </a:spcAft>
              <a:buSzPct val="100000"/>
              <a:buChar char="–"/>
              <a:defRPr sz="2000">
                <a:solidFill>
                  <a:srgbClr val="000000"/>
                </a:solidFill>
                <a:latin typeface="Arial"/>
                <a:ea typeface="+mn-ea"/>
                <a:cs typeface="Arial"/>
              </a:defRPr>
            </a:lvl4pPr>
            <a:lvl5pPr marL="2057400" indent="-228600" algn="l" rtl="0" eaLnBrk="0" fontAlgn="base" hangingPunct="0">
              <a:spcBef>
                <a:spcPct val="20000"/>
              </a:spcBef>
              <a:spcAft>
                <a:spcPct val="0"/>
              </a:spcAft>
              <a:buSzPct val="100000"/>
              <a:buChar char="•"/>
              <a:defRPr sz="2000">
                <a:solidFill>
                  <a:srgbClr val="000000"/>
                </a:solidFill>
                <a:latin typeface="Arial"/>
                <a:ea typeface="+mn-ea"/>
                <a:cs typeface="Arial"/>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marL="0" indent="0" algn="r">
              <a:buNone/>
            </a:pPr>
            <a:r>
              <a:rPr lang="en-US" altLang="ko-KR" sz="1000" b="1" kern="0" dirty="0"/>
              <a:t>Expert Rev Cardiovasc </a:t>
            </a:r>
            <a:r>
              <a:rPr lang="en-US" altLang="ko-KR" sz="1000" b="1" kern="0" dirty="0" err="1"/>
              <a:t>Ther</a:t>
            </a:r>
            <a:r>
              <a:rPr lang="en-US" altLang="ko-KR" sz="1000" b="1" kern="0" dirty="0"/>
              <a:t>. 2018 May;16(5):349-360</a:t>
            </a:r>
            <a:endParaRPr lang="ko-KR" altLang="en-US" sz="1000" b="1" kern="0" dirty="0"/>
          </a:p>
        </p:txBody>
      </p:sp>
      <p:sp>
        <p:nvSpPr>
          <p:cNvPr id="9" name="TextBox 8">
            <a:extLst>
              <a:ext uri="{FF2B5EF4-FFF2-40B4-BE49-F238E27FC236}">
                <a16:creationId xmlns:a16="http://schemas.microsoft.com/office/drawing/2014/main" id="{5D7E666B-17D8-4CCE-B50E-1C60BAECF4A5}"/>
              </a:ext>
            </a:extLst>
          </p:cNvPr>
          <p:cNvSpPr txBox="1"/>
          <p:nvPr/>
        </p:nvSpPr>
        <p:spPr>
          <a:xfrm>
            <a:off x="79569" y="2977574"/>
            <a:ext cx="4963919" cy="1815882"/>
          </a:xfrm>
          <a:prstGeom prst="rect">
            <a:avLst/>
          </a:prstGeom>
          <a:noFill/>
          <a:ln w="25400">
            <a:solidFill>
              <a:srgbClr val="FF0000"/>
            </a:solidFill>
          </a:ln>
        </p:spPr>
        <p:txBody>
          <a:bodyPr wrap="square" rtlCol="0">
            <a:spAutoFit/>
          </a:bodyPr>
          <a:lstStyle/>
          <a:p>
            <a:r>
              <a:rPr lang="en-US" altLang="ko-KR" sz="1400" dirty="0">
                <a:solidFill>
                  <a:schemeClr val="accent4">
                    <a:lumMod val="10000"/>
                  </a:schemeClr>
                </a:solidFill>
                <a:latin typeface="Arial" panose="020B0604020202020204" pitchFamily="34" charset="0"/>
                <a:cs typeface="Arial" panose="020B0604020202020204" pitchFamily="34" charset="0"/>
              </a:rPr>
              <a:t>** PFA generator’s ablation waveform was</a:t>
            </a:r>
            <a:br>
              <a:rPr lang="en-US" altLang="ko-KR" sz="1400" dirty="0">
                <a:solidFill>
                  <a:schemeClr val="accent4">
                    <a:lumMod val="10000"/>
                  </a:schemeClr>
                </a:solidFill>
                <a:latin typeface="Arial" panose="020B0604020202020204" pitchFamily="34" charset="0"/>
                <a:cs typeface="Arial" panose="020B0604020202020204" pitchFamily="34" charset="0"/>
              </a:rPr>
            </a:br>
            <a:r>
              <a:rPr lang="en-US" altLang="ko-KR" sz="1400" dirty="0">
                <a:solidFill>
                  <a:schemeClr val="accent4">
                    <a:lumMod val="10000"/>
                  </a:schemeClr>
                </a:solidFill>
                <a:latin typeface="Arial" panose="020B0604020202020204" pitchFamily="34" charset="0"/>
                <a:cs typeface="Arial" panose="020B0604020202020204" pitchFamily="34" charset="0"/>
              </a:rPr>
              <a:t>limited in each patient to programmed pulse parameters</a:t>
            </a:r>
          </a:p>
          <a:p>
            <a:br>
              <a:rPr lang="en-US" altLang="ko-KR" sz="1400" dirty="0">
                <a:solidFill>
                  <a:schemeClr val="accent4">
                    <a:lumMod val="10000"/>
                  </a:schemeClr>
                </a:solidFill>
                <a:latin typeface="Arial" panose="020B0604020202020204" pitchFamily="34" charset="0"/>
                <a:cs typeface="Arial" panose="020B0604020202020204" pitchFamily="34" charset="0"/>
              </a:rPr>
            </a:br>
            <a:r>
              <a:rPr lang="en-US" altLang="ko-KR" sz="1400" dirty="0">
                <a:solidFill>
                  <a:schemeClr val="accent4">
                    <a:lumMod val="10000"/>
                  </a:schemeClr>
                </a:solidFill>
                <a:latin typeface="Arial" panose="020B0604020202020204" pitchFamily="34" charset="0"/>
                <a:cs typeface="Arial" panose="020B0604020202020204" pitchFamily="34" charset="0"/>
              </a:rPr>
              <a:t>- Modifiable generator outputs ranged from </a:t>
            </a:r>
          </a:p>
          <a:p>
            <a:pPr marL="228600" indent="-228600">
              <a:buAutoNum type="arabicParenR"/>
            </a:pPr>
            <a:r>
              <a:rPr lang="en-US" altLang="ko-KR" sz="1400" dirty="0">
                <a:solidFill>
                  <a:schemeClr val="accent4">
                    <a:lumMod val="10000"/>
                  </a:schemeClr>
                </a:solidFill>
                <a:latin typeface="Arial" panose="020B0604020202020204" pitchFamily="34" charset="0"/>
                <a:cs typeface="Arial" panose="020B0604020202020204" pitchFamily="34" charset="0"/>
              </a:rPr>
              <a:t>900 to 1,000 V in the monophasic cohort</a:t>
            </a:r>
          </a:p>
          <a:p>
            <a:pPr marL="228600" indent="-228600">
              <a:buAutoNum type="arabicParenR"/>
            </a:pPr>
            <a:r>
              <a:rPr lang="en-US" altLang="ko-KR" sz="1400" dirty="0">
                <a:solidFill>
                  <a:schemeClr val="accent4">
                    <a:lumMod val="10000"/>
                  </a:schemeClr>
                </a:solidFill>
                <a:latin typeface="Arial" panose="020B0604020202020204" pitchFamily="34" charset="0"/>
                <a:cs typeface="Arial" panose="020B0604020202020204" pitchFamily="34" charset="0"/>
              </a:rPr>
              <a:t>1,800 to 2,000 V in the biphasic cohort</a:t>
            </a:r>
          </a:p>
          <a:p>
            <a:endParaRPr lang="en-US" altLang="ko-KR" sz="1400" dirty="0">
              <a:solidFill>
                <a:schemeClr val="accent4">
                  <a:lumMod val="10000"/>
                </a:schemeClr>
              </a:solidFill>
              <a:latin typeface="Arial" panose="020B0604020202020204" pitchFamily="34" charset="0"/>
              <a:cs typeface="Arial" panose="020B0604020202020204" pitchFamily="34" charset="0"/>
            </a:endParaRPr>
          </a:p>
          <a:p>
            <a:r>
              <a:rPr lang="en-US" altLang="ko-KR" sz="1400" dirty="0">
                <a:solidFill>
                  <a:schemeClr val="accent4">
                    <a:lumMod val="10000"/>
                  </a:schemeClr>
                </a:solidFill>
                <a:latin typeface="Arial" panose="020B0604020202020204" pitchFamily="34" charset="0"/>
                <a:cs typeface="Arial" panose="020B0604020202020204" pitchFamily="34" charset="0"/>
              </a:rPr>
              <a:t>- Number of pulses varied from 4 to 10 for each application. </a:t>
            </a:r>
            <a:endParaRPr lang="ko-KR" altLang="en-US" sz="1400" dirty="0">
              <a:solidFill>
                <a:schemeClr val="accent4">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1250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89D305B-EBA6-4DE7-97EF-4F585EB31F97}"/>
              </a:ext>
            </a:extLst>
          </p:cNvPr>
          <p:cNvSpPr>
            <a:spLocks noGrp="1"/>
          </p:cNvSpPr>
          <p:nvPr>
            <p:ph type="title"/>
          </p:nvPr>
        </p:nvSpPr>
        <p:spPr>
          <a:xfrm>
            <a:off x="0" y="64086"/>
            <a:ext cx="6858000" cy="595729"/>
          </a:xfrm>
        </p:spPr>
        <p:txBody>
          <a:bodyPr/>
          <a:lstStyle/>
          <a:p>
            <a:r>
              <a:rPr lang="en-US" altLang="ko-KR" sz="2000" b="1" dirty="0"/>
              <a:t>Comparison of different energy sources for ablation</a:t>
            </a:r>
            <a:endParaRPr lang="ko-KR" altLang="en-US" sz="2000" b="1" dirty="0"/>
          </a:p>
        </p:txBody>
      </p:sp>
      <p:graphicFrame>
        <p:nvGraphicFramePr>
          <p:cNvPr id="4" name="내용 개체 틀 3">
            <a:extLst>
              <a:ext uri="{FF2B5EF4-FFF2-40B4-BE49-F238E27FC236}">
                <a16:creationId xmlns:a16="http://schemas.microsoft.com/office/drawing/2014/main" id="{B3725746-4D72-4310-A5C4-70588B509014}"/>
              </a:ext>
            </a:extLst>
          </p:cNvPr>
          <p:cNvGraphicFramePr>
            <a:graphicFrameLocks noGrp="1"/>
          </p:cNvGraphicFramePr>
          <p:nvPr>
            <p:ph idx="1"/>
            <p:extLst>
              <p:ext uri="{D42A27DB-BD31-4B8C-83A1-F6EECF244321}">
                <p14:modId xmlns:p14="http://schemas.microsoft.com/office/powerpoint/2010/main" val="3444237917"/>
              </p:ext>
            </p:extLst>
          </p:nvPr>
        </p:nvGraphicFramePr>
        <p:xfrm>
          <a:off x="0" y="623671"/>
          <a:ext cx="6857999" cy="4250742"/>
        </p:xfrm>
        <a:graphic>
          <a:graphicData uri="http://schemas.openxmlformats.org/drawingml/2006/table">
            <a:tbl>
              <a:tblPr firstRow="1" firstCol="1" bandRow="1"/>
              <a:tblGrid>
                <a:gridCol w="1152789">
                  <a:extLst>
                    <a:ext uri="{9D8B030D-6E8A-4147-A177-3AD203B41FA5}">
                      <a16:colId xmlns:a16="http://schemas.microsoft.com/office/drawing/2014/main" val="1563544512"/>
                    </a:ext>
                  </a:extLst>
                </a:gridCol>
                <a:gridCol w="806640">
                  <a:extLst>
                    <a:ext uri="{9D8B030D-6E8A-4147-A177-3AD203B41FA5}">
                      <a16:colId xmlns:a16="http://schemas.microsoft.com/office/drawing/2014/main" val="3977286505"/>
                    </a:ext>
                  </a:extLst>
                </a:gridCol>
                <a:gridCol w="979714">
                  <a:extLst>
                    <a:ext uri="{9D8B030D-6E8A-4147-A177-3AD203B41FA5}">
                      <a16:colId xmlns:a16="http://schemas.microsoft.com/office/drawing/2014/main" val="257793129"/>
                    </a:ext>
                  </a:extLst>
                </a:gridCol>
                <a:gridCol w="979714">
                  <a:extLst>
                    <a:ext uri="{9D8B030D-6E8A-4147-A177-3AD203B41FA5}">
                      <a16:colId xmlns:a16="http://schemas.microsoft.com/office/drawing/2014/main" val="2314548488"/>
                    </a:ext>
                  </a:extLst>
                </a:gridCol>
                <a:gridCol w="979714">
                  <a:extLst>
                    <a:ext uri="{9D8B030D-6E8A-4147-A177-3AD203B41FA5}">
                      <a16:colId xmlns:a16="http://schemas.microsoft.com/office/drawing/2014/main" val="4041895474"/>
                    </a:ext>
                  </a:extLst>
                </a:gridCol>
                <a:gridCol w="787854">
                  <a:extLst>
                    <a:ext uri="{9D8B030D-6E8A-4147-A177-3AD203B41FA5}">
                      <a16:colId xmlns:a16="http://schemas.microsoft.com/office/drawing/2014/main" val="1545433667"/>
                    </a:ext>
                  </a:extLst>
                </a:gridCol>
                <a:gridCol w="1171574">
                  <a:extLst>
                    <a:ext uri="{9D8B030D-6E8A-4147-A177-3AD203B41FA5}">
                      <a16:colId xmlns:a16="http://schemas.microsoft.com/office/drawing/2014/main" val="4112048833"/>
                    </a:ext>
                  </a:extLst>
                </a:gridCol>
              </a:tblGrid>
              <a:tr h="503802">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 </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dirty="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Radiofrequency</a:t>
                      </a:r>
                      <a:endParaRPr lang="ko-KR" sz="1000" kern="100" dirty="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Cryothermal</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Microwave</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Ultrasound</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Laser</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Electroporation</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8380358"/>
                  </a:ext>
                </a:extLst>
              </a:tr>
              <a:tr h="503802">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Contact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Dependent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Dependent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Independent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Independent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Dependent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independent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848806"/>
                  </a:ext>
                </a:extLst>
              </a:tr>
              <a:tr h="503802">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Collateral damage</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dirty="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Yes</a:t>
                      </a:r>
                      <a:endParaRPr lang="ko-KR" sz="1000" kern="100" dirty="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Yes</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Yes</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Yes</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Yes</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No</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5832065"/>
                  </a:ext>
                </a:extLst>
              </a:tr>
              <a:tr h="241376">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Esophagus</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2507044"/>
                  </a:ext>
                </a:extLst>
              </a:tr>
              <a:tr h="503802">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Phrenic nerve</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dirty="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dirty="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216717"/>
                  </a:ext>
                </a:extLst>
              </a:tr>
              <a:tr h="241376">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Vagal nerve</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2325989"/>
                  </a:ext>
                </a:extLst>
              </a:tr>
              <a:tr h="503802">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Coronary A.</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382080"/>
                  </a:ext>
                </a:extLst>
              </a:tr>
              <a:tr h="241376">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Thrombus</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6509324"/>
                  </a:ext>
                </a:extLst>
              </a:tr>
              <a:tr h="503802">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Tissue specificity</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0149766"/>
                  </a:ext>
                </a:extLst>
              </a:tr>
              <a:tr h="503802">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Reversibility potential</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latinLnBrk="1">
                        <a:lnSpc>
                          <a:spcPct val="107000"/>
                        </a:lnSpc>
                        <a:spcAft>
                          <a:spcPts val="0"/>
                        </a:spcAft>
                      </a:pPr>
                      <a:r>
                        <a:rPr lang="en-US" sz="1000" kern="100" dirty="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rPr>
                        <a:t>+++</a:t>
                      </a:r>
                      <a:endParaRPr lang="ko-KR" sz="1000" kern="100" dirty="0">
                        <a:solidFill>
                          <a:schemeClr val="accent4">
                            <a:lumMod val="10000"/>
                          </a:schemeClr>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6709943"/>
                  </a:ext>
                </a:extLst>
              </a:tr>
            </a:tbl>
          </a:graphicData>
        </a:graphic>
      </p:graphicFrame>
      <p:sp>
        <p:nvSpPr>
          <p:cNvPr id="5" name="내용 개체 틀 2">
            <a:extLst>
              <a:ext uri="{FF2B5EF4-FFF2-40B4-BE49-F238E27FC236}">
                <a16:creationId xmlns:a16="http://schemas.microsoft.com/office/drawing/2014/main" id="{84291DD3-E7D6-4618-BAFD-ED291854F74C}"/>
              </a:ext>
            </a:extLst>
          </p:cNvPr>
          <p:cNvSpPr txBox="1">
            <a:spLocks/>
          </p:cNvSpPr>
          <p:nvPr/>
        </p:nvSpPr>
        <p:spPr bwMode="auto">
          <a:xfrm>
            <a:off x="2097238" y="4903224"/>
            <a:ext cx="4811486" cy="3409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3200">
                <a:solidFill>
                  <a:srgbClr val="000000"/>
                </a:solidFill>
                <a:latin typeface="Arial"/>
                <a:ea typeface="+mn-ea"/>
                <a:cs typeface="Arial"/>
              </a:defRPr>
            </a:lvl1pPr>
            <a:lvl2pPr marL="742950" indent="-285750" algn="l" rtl="0" eaLnBrk="0" fontAlgn="base" hangingPunct="0">
              <a:spcBef>
                <a:spcPct val="20000"/>
              </a:spcBef>
              <a:spcAft>
                <a:spcPct val="0"/>
              </a:spcAft>
              <a:buSzPct val="100000"/>
              <a:buChar char="–"/>
              <a:defRPr sz="2800">
                <a:solidFill>
                  <a:srgbClr val="000000"/>
                </a:solidFill>
                <a:latin typeface="Arial"/>
                <a:ea typeface="+mn-ea"/>
                <a:cs typeface="Arial"/>
              </a:defRPr>
            </a:lvl2pPr>
            <a:lvl3pPr marL="1143000" indent="-228600" algn="l" rtl="0" eaLnBrk="0" fontAlgn="base" hangingPunct="0">
              <a:spcBef>
                <a:spcPct val="20000"/>
              </a:spcBef>
              <a:spcAft>
                <a:spcPct val="0"/>
              </a:spcAft>
              <a:buSzPct val="100000"/>
              <a:buChar char="•"/>
              <a:defRPr sz="2400">
                <a:solidFill>
                  <a:srgbClr val="000000"/>
                </a:solidFill>
                <a:latin typeface="Arial"/>
                <a:ea typeface="+mn-ea"/>
                <a:cs typeface="Arial"/>
              </a:defRPr>
            </a:lvl3pPr>
            <a:lvl4pPr marL="1600200" indent="-228600" algn="l" rtl="0" eaLnBrk="0" fontAlgn="base" hangingPunct="0">
              <a:spcBef>
                <a:spcPct val="20000"/>
              </a:spcBef>
              <a:spcAft>
                <a:spcPct val="0"/>
              </a:spcAft>
              <a:buSzPct val="100000"/>
              <a:buChar char="–"/>
              <a:defRPr sz="2000">
                <a:solidFill>
                  <a:srgbClr val="000000"/>
                </a:solidFill>
                <a:latin typeface="Arial"/>
                <a:ea typeface="+mn-ea"/>
                <a:cs typeface="Arial"/>
              </a:defRPr>
            </a:lvl4pPr>
            <a:lvl5pPr marL="2057400" indent="-228600" algn="l" rtl="0" eaLnBrk="0" fontAlgn="base" hangingPunct="0">
              <a:spcBef>
                <a:spcPct val="20000"/>
              </a:spcBef>
              <a:spcAft>
                <a:spcPct val="0"/>
              </a:spcAft>
              <a:buSzPct val="100000"/>
              <a:buChar char="•"/>
              <a:defRPr sz="2000">
                <a:solidFill>
                  <a:srgbClr val="000000"/>
                </a:solidFill>
                <a:latin typeface="Arial"/>
                <a:ea typeface="+mn-ea"/>
                <a:cs typeface="Arial"/>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marL="0" indent="0" algn="r">
              <a:buNone/>
            </a:pPr>
            <a:r>
              <a:rPr lang="en-US" altLang="ko-KR" sz="1000" b="1" kern="0" dirty="0"/>
              <a:t>Expert Rev Cardiovasc </a:t>
            </a:r>
            <a:r>
              <a:rPr lang="en-US" altLang="ko-KR" sz="1000" b="1" kern="0" dirty="0" err="1"/>
              <a:t>Ther</a:t>
            </a:r>
            <a:r>
              <a:rPr lang="en-US" altLang="ko-KR" sz="1000" b="1" kern="0" dirty="0"/>
              <a:t>. 2018 May;16(5):349-360</a:t>
            </a:r>
            <a:endParaRPr lang="ko-KR" altLang="en-US" sz="1000" b="1" kern="0" dirty="0"/>
          </a:p>
        </p:txBody>
      </p:sp>
      <p:sp>
        <p:nvSpPr>
          <p:cNvPr id="3" name="직사각형 2">
            <a:extLst>
              <a:ext uri="{FF2B5EF4-FFF2-40B4-BE49-F238E27FC236}">
                <a16:creationId xmlns:a16="http://schemas.microsoft.com/office/drawing/2014/main" id="{E4516380-A629-426C-B110-8998D2E1B283}"/>
              </a:ext>
            </a:extLst>
          </p:cNvPr>
          <p:cNvSpPr/>
          <p:nvPr/>
        </p:nvSpPr>
        <p:spPr bwMode="auto">
          <a:xfrm>
            <a:off x="5657850" y="623671"/>
            <a:ext cx="1107282" cy="4250742"/>
          </a:xfrm>
          <a:prstGeom prst="rect">
            <a:avLst/>
          </a:prstGeom>
          <a:noFill/>
          <a:ln w="317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r>
              <a:rPr lang="en-US" altLang="ko-KR" dirty="0"/>
              <a:t>`</a:t>
            </a:r>
            <a:endParaRPr lang="ko-KR" altLang="en-US" dirty="0"/>
          </a:p>
        </p:txBody>
      </p:sp>
    </p:spTree>
    <p:extLst>
      <p:ext uri="{BB962C8B-B14F-4D97-AF65-F5344CB8AC3E}">
        <p14:creationId xmlns:p14="http://schemas.microsoft.com/office/powerpoint/2010/main" val="406259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CDD7F4ED-A3DF-4AC7-A818-7B2C17349573}"/>
              </a:ext>
            </a:extLst>
          </p:cNvPr>
          <p:cNvPicPr>
            <a:picLocks noChangeAspect="1"/>
          </p:cNvPicPr>
          <p:nvPr/>
        </p:nvPicPr>
        <p:blipFill>
          <a:blip r:embed="rId2"/>
          <a:stretch>
            <a:fillRect/>
          </a:stretch>
        </p:blipFill>
        <p:spPr>
          <a:xfrm>
            <a:off x="114302" y="1240372"/>
            <a:ext cx="6491287" cy="3637060"/>
          </a:xfrm>
          <a:prstGeom prst="rect">
            <a:avLst/>
          </a:prstGeom>
        </p:spPr>
      </p:pic>
      <p:pic>
        <p:nvPicPr>
          <p:cNvPr id="5" name="그림 4">
            <a:extLst>
              <a:ext uri="{FF2B5EF4-FFF2-40B4-BE49-F238E27FC236}">
                <a16:creationId xmlns:a16="http://schemas.microsoft.com/office/drawing/2014/main" id="{037B2615-139C-4ACA-A751-24C9E2260ABB}"/>
              </a:ext>
            </a:extLst>
          </p:cNvPr>
          <p:cNvPicPr>
            <a:picLocks noChangeAspect="1"/>
          </p:cNvPicPr>
          <p:nvPr/>
        </p:nvPicPr>
        <p:blipFill>
          <a:blip r:embed="rId3"/>
          <a:stretch>
            <a:fillRect/>
          </a:stretch>
        </p:blipFill>
        <p:spPr>
          <a:xfrm>
            <a:off x="0" y="0"/>
            <a:ext cx="4160708" cy="1050131"/>
          </a:xfrm>
          <a:prstGeom prst="rect">
            <a:avLst/>
          </a:prstGeom>
        </p:spPr>
      </p:pic>
      <p:sp>
        <p:nvSpPr>
          <p:cNvPr id="6" name="내용 개체 틀 2">
            <a:extLst>
              <a:ext uri="{FF2B5EF4-FFF2-40B4-BE49-F238E27FC236}">
                <a16:creationId xmlns:a16="http://schemas.microsoft.com/office/drawing/2014/main" id="{31218B5A-EDE6-4B02-A465-FFCF8419A584}"/>
              </a:ext>
            </a:extLst>
          </p:cNvPr>
          <p:cNvSpPr txBox="1">
            <a:spLocks/>
          </p:cNvSpPr>
          <p:nvPr/>
        </p:nvSpPr>
        <p:spPr bwMode="auto">
          <a:xfrm>
            <a:off x="3506863" y="4875234"/>
            <a:ext cx="3351137" cy="2619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3200">
                <a:solidFill>
                  <a:srgbClr val="000000"/>
                </a:solidFill>
                <a:latin typeface="Arial"/>
                <a:ea typeface="+mn-ea"/>
                <a:cs typeface="Arial"/>
              </a:defRPr>
            </a:lvl1pPr>
            <a:lvl2pPr marL="742950" indent="-285750" algn="l" rtl="0" eaLnBrk="0" fontAlgn="base" hangingPunct="0">
              <a:spcBef>
                <a:spcPct val="20000"/>
              </a:spcBef>
              <a:spcAft>
                <a:spcPct val="0"/>
              </a:spcAft>
              <a:buSzPct val="100000"/>
              <a:buChar char="–"/>
              <a:defRPr sz="2800">
                <a:solidFill>
                  <a:srgbClr val="000000"/>
                </a:solidFill>
                <a:latin typeface="Arial"/>
                <a:ea typeface="+mn-ea"/>
                <a:cs typeface="Arial"/>
              </a:defRPr>
            </a:lvl2pPr>
            <a:lvl3pPr marL="1143000" indent="-228600" algn="l" rtl="0" eaLnBrk="0" fontAlgn="base" hangingPunct="0">
              <a:spcBef>
                <a:spcPct val="20000"/>
              </a:spcBef>
              <a:spcAft>
                <a:spcPct val="0"/>
              </a:spcAft>
              <a:buSzPct val="100000"/>
              <a:buChar char="•"/>
              <a:defRPr sz="2400">
                <a:solidFill>
                  <a:srgbClr val="000000"/>
                </a:solidFill>
                <a:latin typeface="Arial"/>
                <a:ea typeface="+mn-ea"/>
                <a:cs typeface="Arial"/>
              </a:defRPr>
            </a:lvl3pPr>
            <a:lvl4pPr marL="1600200" indent="-228600" algn="l" rtl="0" eaLnBrk="0" fontAlgn="base" hangingPunct="0">
              <a:spcBef>
                <a:spcPct val="20000"/>
              </a:spcBef>
              <a:spcAft>
                <a:spcPct val="0"/>
              </a:spcAft>
              <a:buSzPct val="100000"/>
              <a:buChar char="–"/>
              <a:defRPr sz="2000">
                <a:solidFill>
                  <a:srgbClr val="000000"/>
                </a:solidFill>
                <a:latin typeface="Arial"/>
                <a:ea typeface="+mn-ea"/>
                <a:cs typeface="Arial"/>
              </a:defRPr>
            </a:lvl4pPr>
            <a:lvl5pPr marL="2057400" indent="-228600" algn="l" rtl="0" eaLnBrk="0" fontAlgn="base" hangingPunct="0">
              <a:spcBef>
                <a:spcPct val="20000"/>
              </a:spcBef>
              <a:spcAft>
                <a:spcPct val="0"/>
              </a:spcAft>
              <a:buSzPct val="100000"/>
              <a:buChar char="•"/>
              <a:defRPr sz="2000">
                <a:solidFill>
                  <a:srgbClr val="000000"/>
                </a:solidFill>
                <a:latin typeface="Arial"/>
                <a:ea typeface="+mn-ea"/>
                <a:cs typeface="Arial"/>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marL="0" indent="0" algn="r">
              <a:buNone/>
            </a:pPr>
            <a:r>
              <a:rPr lang="en-US" altLang="ko-KR" sz="1000" b="1" kern="0" dirty="0"/>
              <a:t>Circulation Research. 2020;127:170–183. </a:t>
            </a:r>
            <a:endParaRPr lang="ko-KR" altLang="en-US" sz="1000" b="1" kern="0" dirty="0"/>
          </a:p>
        </p:txBody>
      </p:sp>
      <p:sp>
        <p:nvSpPr>
          <p:cNvPr id="7" name="직사각형 6">
            <a:extLst>
              <a:ext uri="{FF2B5EF4-FFF2-40B4-BE49-F238E27FC236}">
                <a16:creationId xmlns:a16="http://schemas.microsoft.com/office/drawing/2014/main" id="{25B6E00C-9D25-4598-A5A3-46EA6BC376A5}"/>
              </a:ext>
            </a:extLst>
          </p:cNvPr>
          <p:cNvSpPr/>
          <p:nvPr/>
        </p:nvSpPr>
        <p:spPr bwMode="auto">
          <a:xfrm>
            <a:off x="907256" y="3002175"/>
            <a:ext cx="821532" cy="1176125"/>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ko-KR" altLang="en-US"/>
          </a:p>
        </p:txBody>
      </p:sp>
      <p:sp>
        <p:nvSpPr>
          <p:cNvPr id="8" name="직사각형 7">
            <a:extLst>
              <a:ext uri="{FF2B5EF4-FFF2-40B4-BE49-F238E27FC236}">
                <a16:creationId xmlns:a16="http://schemas.microsoft.com/office/drawing/2014/main" id="{AF7CF8A2-2AE8-420F-BFC8-2CC52C328809}"/>
              </a:ext>
            </a:extLst>
          </p:cNvPr>
          <p:cNvSpPr/>
          <p:nvPr/>
        </p:nvSpPr>
        <p:spPr bwMode="auto">
          <a:xfrm>
            <a:off x="5431631" y="1354852"/>
            <a:ext cx="821532" cy="2548276"/>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ko-KR" altLang="en-US"/>
          </a:p>
        </p:txBody>
      </p:sp>
    </p:spTree>
    <p:extLst>
      <p:ext uri="{BB962C8B-B14F-4D97-AF65-F5344CB8AC3E}">
        <p14:creationId xmlns:p14="http://schemas.microsoft.com/office/powerpoint/2010/main" val="306675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C27F9A92-D837-4C9B-830F-046755A500B3}"/>
              </a:ext>
            </a:extLst>
          </p:cNvPr>
          <p:cNvPicPr>
            <a:picLocks noChangeAspect="1"/>
          </p:cNvPicPr>
          <p:nvPr/>
        </p:nvPicPr>
        <p:blipFill>
          <a:blip r:embed="rId2"/>
          <a:stretch>
            <a:fillRect/>
          </a:stretch>
        </p:blipFill>
        <p:spPr>
          <a:xfrm>
            <a:off x="1" y="1591368"/>
            <a:ext cx="6857999" cy="1297213"/>
          </a:xfrm>
          <a:prstGeom prst="rect">
            <a:avLst/>
          </a:prstGeom>
        </p:spPr>
      </p:pic>
      <p:pic>
        <p:nvPicPr>
          <p:cNvPr id="6" name="그림 5">
            <a:extLst>
              <a:ext uri="{FF2B5EF4-FFF2-40B4-BE49-F238E27FC236}">
                <a16:creationId xmlns:a16="http://schemas.microsoft.com/office/drawing/2014/main" id="{95270B7F-987E-4D0A-8F34-82B725F01A4E}"/>
              </a:ext>
            </a:extLst>
          </p:cNvPr>
          <p:cNvPicPr>
            <a:picLocks noChangeAspect="1"/>
          </p:cNvPicPr>
          <p:nvPr/>
        </p:nvPicPr>
        <p:blipFill>
          <a:blip r:embed="rId3"/>
          <a:stretch>
            <a:fillRect/>
          </a:stretch>
        </p:blipFill>
        <p:spPr>
          <a:xfrm>
            <a:off x="21431" y="3199034"/>
            <a:ext cx="6793705" cy="1492153"/>
          </a:xfrm>
          <a:prstGeom prst="rect">
            <a:avLst/>
          </a:prstGeom>
        </p:spPr>
      </p:pic>
      <p:pic>
        <p:nvPicPr>
          <p:cNvPr id="7" name="그림 6">
            <a:extLst>
              <a:ext uri="{FF2B5EF4-FFF2-40B4-BE49-F238E27FC236}">
                <a16:creationId xmlns:a16="http://schemas.microsoft.com/office/drawing/2014/main" id="{6B3F3B49-79EA-46ED-B1C0-A741F0BA8A68}"/>
              </a:ext>
            </a:extLst>
          </p:cNvPr>
          <p:cNvPicPr>
            <a:picLocks noChangeAspect="1"/>
          </p:cNvPicPr>
          <p:nvPr/>
        </p:nvPicPr>
        <p:blipFill>
          <a:blip r:embed="rId4"/>
          <a:stretch>
            <a:fillRect/>
          </a:stretch>
        </p:blipFill>
        <p:spPr>
          <a:xfrm>
            <a:off x="0" y="0"/>
            <a:ext cx="3929063" cy="1111431"/>
          </a:xfrm>
          <a:prstGeom prst="rect">
            <a:avLst/>
          </a:prstGeom>
        </p:spPr>
      </p:pic>
      <p:sp>
        <p:nvSpPr>
          <p:cNvPr id="8" name="직사각형 7">
            <a:extLst>
              <a:ext uri="{FF2B5EF4-FFF2-40B4-BE49-F238E27FC236}">
                <a16:creationId xmlns:a16="http://schemas.microsoft.com/office/drawing/2014/main" id="{E1034A1C-E75D-4B79-92F1-B60440FD6CA3}"/>
              </a:ext>
            </a:extLst>
          </p:cNvPr>
          <p:cNvSpPr/>
          <p:nvPr/>
        </p:nvSpPr>
        <p:spPr bwMode="auto">
          <a:xfrm>
            <a:off x="5893594" y="1726486"/>
            <a:ext cx="900111" cy="1162096"/>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ko-KR" altLang="en-US"/>
          </a:p>
        </p:txBody>
      </p:sp>
      <p:sp>
        <p:nvSpPr>
          <p:cNvPr id="9" name="직사각형 8">
            <a:extLst>
              <a:ext uri="{FF2B5EF4-FFF2-40B4-BE49-F238E27FC236}">
                <a16:creationId xmlns:a16="http://schemas.microsoft.com/office/drawing/2014/main" id="{7FA3BF79-C0E6-4EA8-8C80-4F7025BB21AB}"/>
              </a:ext>
            </a:extLst>
          </p:cNvPr>
          <p:cNvSpPr/>
          <p:nvPr/>
        </p:nvSpPr>
        <p:spPr bwMode="auto">
          <a:xfrm>
            <a:off x="5872163" y="3419891"/>
            <a:ext cx="964405" cy="1330704"/>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ko-KR" altLang="en-US"/>
          </a:p>
        </p:txBody>
      </p:sp>
      <p:sp>
        <p:nvSpPr>
          <p:cNvPr id="10" name="내용 개체 틀 2">
            <a:extLst>
              <a:ext uri="{FF2B5EF4-FFF2-40B4-BE49-F238E27FC236}">
                <a16:creationId xmlns:a16="http://schemas.microsoft.com/office/drawing/2014/main" id="{C8F931E8-7747-45A3-AE9A-48B398396567}"/>
              </a:ext>
            </a:extLst>
          </p:cNvPr>
          <p:cNvSpPr txBox="1">
            <a:spLocks/>
          </p:cNvSpPr>
          <p:nvPr/>
        </p:nvSpPr>
        <p:spPr bwMode="auto">
          <a:xfrm>
            <a:off x="4186237" y="4864821"/>
            <a:ext cx="2671763" cy="2372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3200">
                <a:solidFill>
                  <a:srgbClr val="000000"/>
                </a:solidFill>
                <a:latin typeface="Arial"/>
                <a:ea typeface="+mn-ea"/>
                <a:cs typeface="Arial"/>
              </a:defRPr>
            </a:lvl1pPr>
            <a:lvl2pPr marL="742950" indent="-285750" algn="l" rtl="0" eaLnBrk="0" fontAlgn="base" hangingPunct="0">
              <a:spcBef>
                <a:spcPct val="20000"/>
              </a:spcBef>
              <a:spcAft>
                <a:spcPct val="0"/>
              </a:spcAft>
              <a:buSzPct val="100000"/>
              <a:buChar char="–"/>
              <a:defRPr sz="2800">
                <a:solidFill>
                  <a:srgbClr val="000000"/>
                </a:solidFill>
                <a:latin typeface="Arial"/>
                <a:ea typeface="+mn-ea"/>
                <a:cs typeface="Arial"/>
              </a:defRPr>
            </a:lvl2pPr>
            <a:lvl3pPr marL="1143000" indent="-228600" algn="l" rtl="0" eaLnBrk="0" fontAlgn="base" hangingPunct="0">
              <a:spcBef>
                <a:spcPct val="20000"/>
              </a:spcBef>
              <a:spcAft>
                <a:spcPct val="0"/>
              </a:spcAft>
              <a:buSzPct val="100000"/>
              <a:buChar char="•"/>
              <a:defRPr sz="2400">
                <a:solidFill>
                  <a:srgbClr val="000000"/>
                </a:solidFill>
                <a:latin typeface="Arial"/>
                <a:ea typeface="+mn-ea"/>
                <a:cs typeface="Arial"/>
              </a:defRPr>
            </a:lvl3pPr>
            <a:lvl4pPr marL="1600200" indent="-228600" algn="l" rtl="0" eaLnBrk="0" fontAlgn="base" hangingPunct="0">
              <a:spcBef>
                <a:spcPct val="20000"/>
              </a:spcBef>
              <a:spcAft>
                <a:spcPct val="0"/>
              </a:spcAft>
              <a:buSzPct val="100000"/>
              <a:buChar char="–"/>
              <a:defRPr sz="2000">
                <a:solidFill>
                  <a:srgbClr val="000000"/>
                </a:solidFill>
                <a:latin typeface="Arial"/>
                <a:ea typeface="+mn-ea"/>
                <a:cs typeface="Arial"/>
              </a:defRPr>
            </a:lvl4pPr>
            <a:lvl5pPr marL="2057400" indent="-228600" algn="l" rtl="0" eaLnBrk="0" fontAlgn="base" hangingPunct="0">
              <a:spcBef>
                <a:spcPct val="20000"/>
              </a:spcBef>
              <a:spcAft>
                <a:spcPct val="0"/>
              </a:spcAft>
              <a:buSzPct val="100000"/>
              <a:buChar char="•"/>
              <a:defRPr sz="2000">
                <a:solidFill>
                  <a:srgbClr val="000000"/>
                </a:solidFill>
                <a:latin typeface="Arial"/>
                <a:ea typeface="+mn-ea"/>
                <a:cs typeface="Arial"/>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marL="0" indent="0" algn="r">
              <a:buNone/>
            </a:pPr>
            <a:r>
              <a:rPr lang="en-US" altLang="ko-KR" sz="1000" b="1" kern="0" dirty="0" err="1"/>
              <a:t>PLoS</a:t>
            </a:r>
            <a:r>
              <a:rPr lang="en-US" altLang="ko-KR" sz="1000" b="1" kern="0" dirty="0"/>
              <a:t> One . 2020 Feb 21;15(2):e0229214.</a:t>
            </a:r>
            <a:endParaRPr lang="ko-KR" altLang="en-US" sz="1000" b="1" kern="0" dirty="0"/>
          </a:p>
        </p:txBody>
      </p:sp>
    </p:spTree>
    <p:extLst>
      <p:ext uri="{BB962C8B-B14F-4D97-AF65-F5344CB8AC3E}">
        <p14:creationId xmlns:p14="http://schemas.microsoft.com/office/powerpoint/2010/main" val="278230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C3CADD8-A8EF-4D0B-B781-C22EBD46F07F}"/>
              </a:ext>
            </a:extLst>
          </p:cNvPr>
          <p:cNvSpPr>
            <a:spLocks noGrp="1"/>
          </p:cNvSpPr>
          <p:nvPr>
            <p:ph type="title"/>
          </p:nvPr>
        </p:nvSpPr>
        <p:spPr>
          <a:xfrm>
            <a:off x="-457200" y="28575"/>
            <a:ext cx="7772400" cy="857250"/>
          </a:xfrm>
        </p:spPr>
        <p:txBody>
          <a:bodyPr/>
          <a:lstStyle/>
          <a:p>
            <a:r>
              <a:rPr lang="en-US" altLang="ko-KR" sz="2800" b="1" dirty="0"/>
              <a:t>Introduction</a:t>
            </a:r>
            <a:endParaRPr lang="ko-KR" altLang="en-US" sz="2800" b="1" dirty="0"/>
          </a:p>
        </p:txBody>
      </p:sp>
      <p:sp>
        <p:nvSpPr>
          <p:cNvPr id="3" name="TextBox 2">
            <a:extLst>
              <a:ext uri="{FF2B5EF4-FFF2-40B4-BE49-F238E27FC236}">
                <a16:creationId xmlns:a16="http://schemas.microsoft.com/office/drawing/2014/main" id="{4EACB816-0E5E-4BD4-BEB3-F983F9DB16BB}"/>
              </a:ext>
            </a:extLst>
          </p:cNvPr>
          <p:cNvSpPr txBox="1"/>
          <p:nvPr/>
        </p:nvSpPr>
        <p:spPr>
          <a:xfrm>
            <a:off x="0" y="1140589"/>
            <a:ext cx="6858000" cy="4093428"/>
          </a:xfrm>
          <a:prstGeom prst="rect">
            <a:avLst/>
          </a:prstGeom>
          <a:noFill/>
        </p:spPr>
        <p:txBody>
          <a:bodyPr wrap="square" rtlCol="0">
            <a:spAutoFit/>
          </a:bodyPr>
          <a:lstStyle/>
          <a:p>
            <a:pPr marL="285750" indent="-285750">
              <a:buFont typeface="Arial" panose="020B0604020202020204" pitchFamily="34" charset="0"/>
              <a:buChar char="•"/>
            </a:pPr>
            <a:r>
              <a:rPr lang="en-US" altLang="ko-KR" sz="2000" b="1" u="sng" dirty="0">
                <a:solidFill>
                  <a:schemeClr val="accent4">
                    <a:lumMod val="10000"/>
                  </a:schemeClr>
                </a:solidFill>
                <a:latin typeface="Arial" panose="020B0604020202020204" pitchFamily="34" charset="0"/>
                <a:cs typeface="Arial" panose="020B0604020202020204" pitchFamily="34" charset="0"/>
              </a:rPr>
              <a:t>Catheter-based radiofrequency ablation (RFA) has been shown to be an effective strategy </a:t>
            </a:r>
            <a:r>
              <a:rPr lang="en-US" altLang="ko-KR" sz="2000" dirty="0">
                <a:solidFill>
                  <a:schemeClr val="accent4">
                    <a:lumMod val="10000"/>
                  </a:schemeClr>
                </a:solidFill>
                <a:latin typeface="Arial" panose="020B0604020202020204" pitchFamily="34" charset="0"/>
                <a:cs typeface="Arial" panose="020B0604020202020204" pitchFamily="34" charset="0"/>
              </a:rPr>
              <a:t>for management of </a:t>
            </a:r>
            <a:r>
              <a:rPr lang="en-US" altLang="ko-KR" sz="2000" b="1" dirty="0">
                <a:solidFill>
                  <a:schemeClr val="accent4">
                    <a:lumMod val="10000"/>
                  </a:schemeClr>
                </a:solidFill>
                <a:latin typeface="Arial" panose="020B0604020202020204" pitchFamily="34" charset="0"/>
                <a:cs typeface="Arial" panose="020B0604020202020204" pitchFamily="34" charset="0"/>
              </a:rPr>
              <a:t>refractory ventricular arrhythmias</a:t>
            </a:r>
            <a:r>
              <a:rPr lang="en-US" altLang="ko-KR" sz="2000" dirty="0">
                <a:solidFill>
                  <a:schemeClr val="accent4">
                    <a:lumMod val="10000"/>
                  </a:schemeClr>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US" altLang="ko-KR" sz="2000" dirty="0">
              <a:solidFill>
                <a:schemeClr val="accent4">
                  <a:lumMod val="1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tLang="ko-KR" sz="2000" dirty="0">
              <a:solidFill>
                <a:schemeClr val="accent4">
                  <a:lumMod val="1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sz="2000" dirty="0">
                <a:solidFill>
                  <a:schemeClr val="accent4">
                    <a:lumMod val="10000"/>
                  </a:schemeClr>
                </a:solidFill>
                <a:latin typeface="Arial" panose="020B0604020202020204" pitchFamily="34" charset="0"/>
                <a:cs typeface="Arial" panose="020B0604020202020204" pitchFamily="34" charset="0"/>
              </a:rPr>
              <a:t>However, </a:t>
            </a:r>
            <a:r>
              <a:rPr lang="en-US" altLang="ko-KR" sz="2000" b="1" dirty="0">
                <a:solidFill>
                  <a:schemeClr val="accent4">
                    <a:lumMod val="10000"/>
                  </a:schemeClr>
                </a:solidFill>
                <a:latin typeface="Arial" panose="020B0604020202020204" pitchFamily="34" charset="0"/>
                <a:cs typeface="Arial" panose="020B0604020202020204" pitchFamily="34" charset="0"/>
              </a:rPr>
              <a:t>lesions produced by using standard RFA</a:t>
            </a:r>
            <a:r>
              <a:rPr lang="en-US" altLang="ko-KR" sz="2000" dirty="0">
                <a:solidFill>
                  <a:schemeClr val="accent4">
                    <a:lumMod val="10000"/>
                  </a:schemeClr>
                </a:solidFill>
                <a:latin typeface="Arial" panose="020B0604020202020204" pitchFamily="34" charset="0"/>
                <a:cs typeface="Arial" panose="020B0604020202020204" pitchFamily="34" charset="0"/>
              </a:rPr>
              <a:t> techniques </a:t>
            </a:r>
            <a:r>
              <a:rPr lang="en-US" altLang="ko-KR" sz="2000" b="1" u="sng" dirty="0">
                <a:solidFill>
                  <a:schemeClr val="accent4">
                    <a:lumMod val="10000"/>
                  </a:schemeClr>
                </a:solidFill>
                <a:latin typeface="Arial" panose="020B0604020202020204" pitchFamily="34" charset="0"/>
                <a:cs typeface="Arial" panose="020B0604020202020204" pitchFamily="34" charset="0"/>
              </a:rPr>
              <a:t>can be limited in depth</a:t>
            </a:r>
          </a:p>
          <a:p>
            <a:pPr marL="285750" indent="-285750">
              <a:buFont typeface="Arial" panose="020B0604020202020204" pitchFamily="34" charset="0"/>
              <a:buChar char="•"/>
            </a:pPr>
            <a:endParaRPr lang="en-US" altLang="ko-KR" sz="2000" b="1" u="sng" dirty="0">
              <a:solidFill>
                <a:schemeClr val="accent4">
                  <a:lumMod val="10000"/>
                </a:schemeClr>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à"/>
            </a:pPr>
            <a:r>
              <a:rPr lang="en-US" altLang="ko-KR" sz="2000" b="1" dirty="0">
                <a:solidFill>
                  <a:schemeClr val="accent4">
                    <a:lumMod val="10000"/>
                  </a:schemeClr>
                </a:solidFill>
                <a:latin typeface="Arial" panose="020B0604020202020204" pitchFamily="34" charset="0"/>
                <a:cs typeface="Arial" panose="020B0604020202020204" pitchFamily="34" charset="0"/>
                <a:sym typeface="Wingdings" panose="05000000000000000000" pitchFamily="2" charset="2"/>
              </a:rPr>
              <a:t>C</a:t>
            </a:r>
            <a:r>
              <a:rPr lang="en-US" altLang="ko-KR" sz="2000" b="1" dirty="0">
                <a:solidFill>
                  <a:schemeClr val="accent4">
                    <a:lumMod val="10000"/>
                  </a:schemeClr>
                </a:solidFill>
                <a:latin typeface="Arial" panose="020B0604020202020204" pitchFamily="34" charset="0"/>
                <a:cs typeface="Arial" panose="020B0604020202020204" pitchFamily="34" charset="0"/>
              </a:rPr>
              <a:t>hallenging efficacy of ablation!! </a:t>
            </a:r>
          </a:p>
          <a:p>
            <a:r>
              <a:rPr lang="en-US" altLang="ko-KR" sz="2000" b="1" dirty="0">
                <a:solidFill>
                  <a:schemeClr val="accent4">
                    <a:lumMod val="10000"/>
                  </a:schemeClr>
                </a:solidFill>
                <a:latin typeface="Arial" panose="020B0604020202020204" pitchFamily="34" charset="0"/>
                <a:cs typeface="Arial" panose="020B0604020202020204" pitchFamily="34" charset="0"/>
              </a:rPr>
              <a:t>     </a:t>
            </a:r>
            <a:r>
              <a:rPr lang="en-US" altLang="ko-KR" sz="2000" dirty="0">
                <a:solidFill>
                  <a:schemeClr val="accent4">
                    <a:lumMod val="10000"/>
                  </a:schemeClr>
                </a:solidFill>
                <a:latin typeface="Arial" panose="020B0604020202020204" pitchFamily="34" charset="0"/>
                <a:cs typeface="Arial" panose="020B0604020202020204" pitchFamily="34" charset="0"/>
              </a:rPr>
              <a:t>when the </a:t>
            </a:r>
            <a:r>
              <a:rPr lang="en-US" altLang="ko-KR" sz="2000" u="sng" dirty="0">
                <a:solidFill>
                  <a:schemeClr val="accent4">
                    <a:lumMod val="10000"/>
                  </a:schemeClr>
                </a:solidFill>
                <a:latin typeface="Arial" panose="020B0604020202020204" pitchFamily="34" charset="0"/>
                <a:cs typeface="Arial" panose="020B0604020202020204" pitchFamily="34" charset="0"/>
              </a:rPr>
              <a:t>region of interest is contained deep</a:t>
            </a:r>
            <a:r>
              <a:rPr lang="en-US" altLang="ko-KR" sz="2000" dirty="0">
                <a:solidFill>
                  <a:schemeClr val="accent4">
                    <a:lumMod val="10000"/>
                  </a:schemeClr>
                </a:solidFill>
                <a:latin typeface="Arial" panose="020B0604020202020204" pitchFamily="34" charset="0"/>
                <a:cs typeface="Arial" panose="020B0604020202020204" pitchFamily="34" charset="0"/>
              </a:rPr>
              <a:t> within   </a:t>
            </a:r>
          </a:p>
          <a:p>
            <a:r>
              <a:rPr lang="en-US" altLang="ko-KR" sz="2000" dirty="0">
                <a:solidFill>
                  <a:schemeClr val="accent4">
                    <a:lumMod val="10000"/>
                  </a:schemeClr>
                </a:solidFill>
                <a:latin typeface="Arial" panose="020B0604020202020204" pitchFamily="34" charset="0"/>
                <a:cs typeface="Arial" panose="020B0604020202020204" pitchFamily="34" charset="0"/>
              </a:rPr>
              <a:t>     myocardium.</a:t>
            </a:r>
          </a:p>
          <a:p>
            <a:pPr marL="285750" indent="-285750">
              <a:buFont typeface="Arial" panose="020B0604020202020204" pitchFamily="34" charset="0"/>
              <a:buChar char="•"/>
            </a:pPr>
            <a:endParaRPr lang="en-US" altLang="ko-KR" sz="2000" dirty="0">
              <a:solidFill>
                <a:schemeClr val="accent4">
                  <a:lumMod val="1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tLang="ko-KR" sz="2000" dirty="0">
              <a:solidFill>
                <a:schemeClr val="accent4">
                  <a:lumMod val="10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8E00DF2-FFD7-4174-A1CB-3FE69E2230E9}"/>
              </a:ext>
            </a:extLst>
          </p:cNvPr>
          <p:cNvSpPr txBox="1"/>
          <p:nvPr/>
        </p:nvSpPr>
        <p:spPr>
          <a:xfrm flipH="1">
            <a:off x="3550444" y="4853315"/>
            <a:ext cx="3386138" cy="261610"/>
          </a:xfrm>
          <a:prstGeom prst="rect">
            <a:avLst/>
          </a:prstGeom>
          <a:noFill/>
        </p:spPr>
        <p:txBody>
          <a:bodyPr wrap="square" rtlCol="0">
            <a:spAutoFit/>
          </a:bodyPr>
          <a:lstStyle/>
          <a:p>
            <a:r>
              <a:rPr lang="pt-BR" altLang="ko-KR" sz="1100" b="1" dirty="0">
                <a:solidFill>
                  <a:schemeClr val="accent4">
                    <a:lumMod val="10000"/>
                  </a:schemeClr>
                </a:solidFill>
                <a:latin typeface="Arial" panose="020B0604020202020204" pitchFamily="34" charset="0"/>
                <a:cs typeface="Arial" panose="020B0604020202020204" pitchFamily="34" charset="0"/>
              </a:rPr>
              <a:t>Circ Arrhythm Electrophysiol. 2022;15:e011209</a:t>
            </a:r>
            <a:endParaRPr lang="ko-KR" altLang="en-US" sz="1100" b="1" dirty="0">
              <a:solidFill>
                <a:schemeClr val="accent4">
                  <a:lumMod val="10000"/>
                </a:schemeClr>
              </a:solidFill>
              <a:latin typeface="Arial" panose="020B0604020202020204" pitchFamily="34" charset="0"/>
              <a:cs typeface="Arial" panose="020B0604020202020204" pitchFamily="34" charset="0"/>
            </a:endParaRPr>
          </a:p>
        </p:txBody>
      </p:sp>
      <p:sp>
        <p:nvSpPr>
          <p:cNvPr id="5" name="직사각형 4">
            <a:extLst>
              <a:ext uri="{FF2B5EF4-FFF2-40B4-BE49-F238E27FC236}">
                <a16:creationId xmlns:a16="http://schemas.microsoft.com/office/drawing/2014/main" id="{AF10975F-FB7C-455D-BE03-A7815403E098}"/>
              </a:ext>
            </a:extLst>
          </p:cNvPr>
          <p:cNvSpPr/>
          <p:nvPr/>
        </p:nvSpPr>
        <p:spPr bwMode="auto">
          <a:xfrm>
            <a:off x="85723" y="3602672"/>
            <a:ext cx="6586539" cy="995879"/>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ko-KR" altLang="en-US" dirty="0"/>
          </a:p>
        </p:txBody>
      </p:sp>
    </p:spTree>
    <p:extLst>
      <p:ext uri="{BB962C8B-B14F-4D97-AF65-F5344CB8AC3E}">
        <p14:creationId xmlns:p14="http://schemas.microsoft.com/office/powerpoint/2010/main" val="131398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CFA1873-1E63-4CE6-BB86-7F3FD3433C06}"/>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35417BBD-0983-4111-B895-5F7E756AEF55}"/>
              </a:ext>
            </a:extLst>
          </p:cNvPr>
          <p:cNvSpPr>
            <a:spLocks noGrp="1"/>
          </p:cNvSpPr>
          <p:nvPr>
            <p:ph idx="1"/>
          </p:nvPr>
        </p:nvSpPr>
        <p:spPr/>
        <p:txBody>
          <a:bodyPr/>
          <a:lstStyle/>
          <a:p>
            <a:endParaRPr lang="ko-KR" altLang="en-US"/>
          </a:p>
        </p:txBody>
      </p:sp>
      <p:pic>
        <p:nvPicPr>
          <p:cNvPr id="5" name="그림 4">
            <a:extLst>
              <a:ext uri="{FF2B5EF4-FFF2-40B4-BE49-F238E27FC236}">
                <a16:creationId xmlns:a16="http://schemas.microsoft.com/office/drawing/2014/main" id="{1174CA43-6420-4FEB-BFA6-0AC36E1CEBEB}"/>
              </a:ext>
            </a:extLst>
          </p:cNvPr>
          <p:cNvPicPr>
            <a:picLocks noChangeAspect="1"/>
          </p:cNvPicPr>
          <p:nvPr/>
        </p:nvPicPr>
        <p:blipFill>
          <a:blip r:embed="rId2"/>
          <a:stretch>
            <a:fillRect/>
          </a:stretch>
        </p:blipFill>
        <p:spPr>
          <a:xfrm>
            <a:off x="0" y="1148081"/>
            <a:ext cx="6858000" cy="2619247"/>
          </a:xfrm>
          <a:prstGeom prst="rect">
            <a:avLst/>
          </a:prstGeom>
        </p:spPr>
      </p:pic>
      <p:sp>
        <p:nvSpPr>
          <p:cNvPr id="6" name="내용 개체 틀 2">
            <a:extLst>
              <a:ext uri="{FF2B5EF4-FFF2-40B4-BE49-F238E27FC236}">
                <a16:creationId xmlns:a16="http://schemas.microsoft.com/office/drawing/2014/main" id="{3B65FBFC-74E9-418B-9D86-09EC5D27503F}"/>
              </a:ext>
            </a:extLst>
          </p:cNvPr>
          <p:cNvSpPr txBox="1">
            <a:spLocks/>
          </p:cNvSpPr>
          <p:nvPr/>
        </p:nvSpPr>
        <p:spPr bwMode="auto">
          <a:xfrm>
            <a:off x="4186237" y="4864821"/>
            <a:ext cx="2671763" cy="2372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3200">
                <a:solidFill>
                  <a:srgbClr val="000000"/>
                </a:solidFill>
                <a:latin typeface="Arial"/>
                <a:ea typeface="+mn-ea"/>
                <a:cs typeface="Arial"/>
              </a:defRPr>
            </a:lvl1pPr>
            <a:lvl2pPr marL="742950" indent="-285750" algn="l" rtl="0" eaLnBrk="0" fontAlgn="base" hangingPunct="0">
              <a:spcBef>
                <a:spcPct val="20000"/>
              </a:spcBef>
              <a:spcAft>
                <a:spcPct val="0"/>
              </a:spcAft>
              <a:buSzPct val="100000"/>
              <a:buChar char="–"/>
              <a:defRPr sz="2800">
                <a:solidFill>
                  <a:srgbClr val="000000"/>
                </a:solidFill>
                <a:latin typeface="Arial"/>
                <a:ea typeface="+mn-ea"/>
                <a:cs typeface="Arial"/>
              </a:defRPr>
            </a:lvl2pPr>
            <a:lvl3pPr marL="1143000" indent="-228600" algn="l" rtl="0" eaLnBrk="0" fontAlgn="base" hangingPunct="0">
              <a:spcBef>
                <a:spcPct val="20000"/>
              </a:spcBef>
              <a:spcAft>
                <a:spcPct val="0"/>
              </a:spcAft>
              <a:buSzPct val="100000"/>
              <a:buChar char="•"/>
              <a:defRPr sz="2400">
                <a:solidFill>
                  <a:srgbClr val="000000"/>
                </a:solidFill>
                <a:latin typeface="Arial"/>
                <a:ea typeface="+mn-ea"/>
                <a:cs typeface="Arial"/>
              </a:defRPr>
            </a:lvl3pPr>
            <a:lvl4pPr marL="1600200" indent="-228600" algn="l" rtl="0" eaLnBrk="0" fontAlgn="base" hangingPunct="0">
              <a:spcBef>
                <a:spcPct val="20000"/>
              </a:spcBef>
              <a:spcAft>
                <a:spcPct val="0"/>
              </a:spcAft>
              <a:buSzPct val="100000"/>
              <a:buChar char="–"/>
              <a:defRPr sz="2000">
                <a:solidFill>
                  <a:srgbClr val="000000"/>
                </a:solidFill>
                <a:latin typeface="Arial"/>
                <a:ea typeface="+mn-ea"/>
                <a:cs typeface="Arial"/>
              </a:defRPr>
            </a:lvl4pPr>
            <a:lvl5pPr marL="2057400" indent="-228600" algn="l" rtl="0" eaLnBrk="0" fontAlgn="base" hangingPunct="0">
              <a:spcBef>
                <a:spcPct val="20000"/>
              </a:spcBef>
              <a:spcAft>
                <a:spcPct val="0"/>
              </a:spcAft>
              <a:buSzPct val="100000"/>
              <a:buChar char="•"/>
              <a:defRPr sz="2000">
                <a:solidFill>
                  <a:srgbClr val="000000"/>
                </a:solidFill>
                <a:latin typeface="Arial"/>
                <a:ea typeface="+mn-ea"/>
                <a:cs typeface="Arial"/>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marL="0" indent="0" algn="r">
              <a:buNone/>
            </a:pPr>
            <a:r>
              <a:rPr lang="en-US" altLang="ko-KR" sz="1000" b="1" kern="0" dirty="0" err="1"/>
              <a:t>PLoS</a:t>
            </a:r>
            <a:r>
              <a:rPr lang="en-US" altLang="ko-KR" sz="1000" b="1" kern="0" dirty="0"/>
              <a:t> One . 2020 Feb 21;15(2):e0229214.</a:t>
            </a:r>
            <a:endParaRPr lang="ko-KR" altLang="en-US" sz="1000" b="1" kern="0" dirty="0"/>
          </a:p>
        </p:txBody>
      </p:sp>
      <p:cxnSp>
        <p:nvCxnSpPr>
          <p:cNvPr id="7" name="직선 연결선 6">
            <a:extLst>
              <a:ext uri="{FF2B5EF4-FFF2-40B4-BE49-F238E27FC236}">
                <a16:creationId xmlns:a16="http://schemas.microsoft.com/office/drawing/2014/main" id="{3F437A54-9D87-4DF7-BB1D-C0D5A64AD373}"/>
              </a:ext>
            </a:extLst>
          </p:cNvPr>
          <p:cNvCxnSpPr>
            <a:cxnSpLocks/>
          </p:cNvCxnSpPr>
          <p:nvPr/>
        </p:nvCxnSpPr>
        <p:spPr bwMode="auto">
          <a:xfrm>
            <a:off x="0" y="1890486"/>
            <a:ext cx="4968688"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 name="직선 연결선 8">
            <a:extLst>
              <a:ext uri="{FF2B5EF4-FFF2-40B4-BE49-F238E27FC236}">
                <a16:creationId xmlns:a16="http://schemas.microsoft.com/office/drawing/2014/main" id="{A0B66B6D-1E07-43AE-B73F-E52FD019E042}"/>
              </a:ext>
            </a:extLst>
          </p:cNvPr>
          <p:cNvCxnSpPr>
            <a:cxnSpLocks/>
          </p:cNvCxnSpPr>
          <p:nvPr/>
        </p:nvCxnSpPr>
        <p:spPr bwMode="auto">
          <a:xfrm>
            <a:off x="1221581" y="2179597"/>
            <a:ext cx="4493419"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직선 연결선 12">
            <a:extLst>
              <a:ext uri="{FF2B5EF4-FFF2-40B4-BE49-F238E27FC236}">
                <a16:creationId xmlns:a16="http://schemas.microsoft.com/office/drawing/2014/main" id="{B9014A9E-C5E3-465D-90E4-B7CBEB97BC17}"/>
              </a:ext>
            </a:extLst>
          </p:cNvPr>
          <p:cNvCxnSpPr>
            <a:cxnSpLocks/>
          </p:cNvCxnSpPr>
          <p:nvPr/>
        </p:nvCxnSpPr>
        <p:spPr bwMode="auto">
          <a:xfrm>
            <a:off x="628650" y="2804886"/>
            <a:ext cx="5457825"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837146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4F2A144-8026-44FD-B78A-43CB640806DF}"/>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D834EBEB-66FE-418E-B8D1-FB7A1BCE9089}"/>
              </a:ext>
            </a:extLst>
          </p:cNvPr>
          <p:cNvSpPr>
            <a:spLocks noGrp="1"/>
          </p:cNvSpPr>
          <p:nvPr>
            <p:ph idx="1"/>
          </p:nvPr>
        </p:nvSpPr>
        <p:spPr/>
        <p:txBody>
          <a:bodyPr/>
          <a:lstStyle/>
          <a:p>
            <a:endParaRPr lang="ko-KR" altLang="en-US"/>
          </a:p>
        </p:txBody>
      </p:sp>
      <p:pic>
        <p:nvPicPr>
          <p:cNvPr id="4" name="그림 3">
            <a:extLst>
              <a:ext uri="{FF2B5EF4-FFF2-40B4-BE49-F238E27FC236}">
                <a16:creationId xmlns:a16="http://schemas.microsoft.com/office/drawing/2014/main" id="{C187A6BB-F9F4-4E02-B967-76DE1D2C2FA8}"/>
              </a:ext>
            </a:extLst>
          </p:cNvPr>
          <p:cNvPicPr>
            <a:picLocks noChangeAspect="1"/>
          </p:cNvPicPr>
          <p:nvPr/>
        </p:nvPicPr>
        <p:blipFill>
          <a:blip r:embed="rId2"/>
          <a:stretch>
            <a:fillRect/>
          </a:stretch>
        </p:blipFill>
        <p:spPr>
          <a:xfrm>
            <a:off x="0" y="0"/>
            <a:ext cx="6858000" cy="5143500"/>
          </a:xfrm>
          <a:prstGeom prst="rect">
            <a:avLst/>
          </a:prstGeom>
        </p:spPr>
      </p:pic>
      <p:cxnSp>
        <p:nvCxnSpPr>
          <p:cNvPr id="5" name="직선 연결선 4">
            <a:extLst>
              <a:ext uri="{FF2B5EF4-FFF2-40B4-BE49-F238E27FC236}">
                <a16:creationId xmlns:a16="http://schemas.microsoft.com/office/drawing/2014/main" id="{6A8886C1-2E85-4B1E-8575-D3371604F31E}"/>
              </a:ext>
            </a:extLst>
          </p:cNvPr>
          <p:cNvCxnSpPr>
            <a:cxnSpLocks/>
          </p:cNvCxnSpPr>
          <p:nvPr/>
        </p:nvCxnSpPr>
        <p:spPr bwMode="auto">
          <a:xfrm flipV="1">
            <a:off x="1828800" y="2557463"/>
            <a:ext cx="1985963" cy="15041"/>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 name="직선 연결선 7">
            <a:extLst>
              <a:ext uri="{FF2B5EF4-FFF2-40B4-BE49-F238E27FC236}">
                <a16:creationId xmlns:a16="http://schemas.microsoft.com/office/drawing/2014/main" id="{EAE0988B-013D-41AA-A9DF-7FC5BFC199D9}"/>
              </a:ext>
            </a:extLst>
          </p:cNvPr>
          <p:cNvCxnSpPr>
            <a:cxnSpLocks/>
          </p:cNvCxnSpPr>
          <p:nvPr/>
        </p:nvCxnSpPr>
        <p:spPr bwMode="auto">
          <a:xfrm flipV="1">
            <a:off x="0" y="2772481"/>
            <a:ext cx="1750219" cy="1"/>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737018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84FBEA6-E9E0-4FB1-A5E7-9E99D59C51EB}"/>
              </a:ext>
            </a:extLst>
          </p:cNvPr>
          <p:cNvSpPr>
            <a:spLocks noGrp="1"/>
          </p:cNvSpPr>
          <p:nvPr>
            <p:ph type="title"/>
          </p:nvPr>
        </p:nvSpPr>
        <p:spPr/>
        <p:txBody>
          <a:bodyPr/>
          <a:lstStyle/>
          <a:p>
            <a:endParaRPr lang="ko-KR" altLang="en-US"/>
          </a:p>
        </p:txBody>
      </p:sp>
      <p:pic>
        <p:nvPicPr>
          <p:cNvPr id="4" name="그림 3">
            <a:extLst>
              <a:ext uri="{FF2B5EF4-FFF2-40B4-BE49-F238E27FC236}">
                <a16:creationId xmlns:a16="http://schemas.microsoft.com/office/drawing/2014/main" id="{FFF13C2D-40A5-42FB-95F9-6A4C27544282}"/>
              </a:ext>
            </a:extLst>
          </p:cNvPr>
          <p:cNvPicPr>
            <a:picLocks noChangeAspect="1"/>
          </p:cNvPicPr>
          <p:nvPr/>
        </p:nvPicPr>
        <p:blipFill rotWithShape="1">
          <a:blip r:embed="rId2"/>
          <a:srcRect l="2293" r="2023" b="2174"/>
          <a:stretch/>
        </p:blipFill>
        <p:spPr>
          <a:xfrm>
            <a:off x="1" y="0"/>
            <a:ext cx="6858000" cy="5143500"/>
          </a:xfrm>
          <a:prstGeom prst="rect">
            <a:avLst/>
          </a:prstGeom>
        </p:spPr>
      </p:pic>
      <p:sp>
        <p:nvSpPr>
          <p:cNvPr id="5" name="직사각형 4">
            <a:extLst>
              <a:ext uri="{FF2B5EF4-FFF2-40B4-BE49-F238E27FC236}">
                <a16:creationId xmlns:a16="http://schemas.microsoft.com/office/drawing/2014/main" id="{F79271C3-90E6-45F4-88C6-D849ED4490E8}"/>
              </a:ext>
            </a:extLst>
          </p:cNvPr>
          <p:cNvSpPr/>
          <p:nvPr/>
        </p:nvSpPr>
        <p:spPr bwMode="auto">
          <a:xfrm>
            <a:off x="4100515" y="2993232"/>
            <a:ext cx="2693192" cy="500063"/>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ko-KR" altLang="en-US"/>
          </a:p>
        </p:txBody>
      </p:sp>
      <p:sp>
        <p:nvSpPr>
          <p:cNvPr id="6" name="직사각형 5">
            <a:extLst>
              <a:ext uri="{FF2B5EF4-FFF2-40B4-BE49-F238E27FC236}">
                <a16:creationId xmlns:a16="http://schemas.microsoft.com/office/drawing/2014/main" id="{4B194972-F2AF-4E30-B8DD-B04D6BFE045B}"/>
              </a:ext>
            </a:extLst>
          </p:cNvPr>
          <p:cNvSpPr/>
          <p:nvPr/>
        </p:nvSpPr>
        <p:spPr bwMode="auto">
          <a:xfrm>
            <a:off x="1364455" y="3493295"/>
            <a:ext cx="4129089" cy="600075"/>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ko-KR" altLang="en-US"/>
          </a:p>
        </p:txBody>
      </p:sp>
    </p:spTree>
    <p:extLst>
      <p:ext uri="{BB962C8B-B14F-4D97-AF65-F5344CB8AC3E}">
        <p14:creationId xmlns:p14="http://schemas.microsoft.com/office/powerpoint/2010/main" val="401985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118E126-8202-42C7-8913-8812A9C70D0D}"/>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A5936007-EAEA-44BF-B874-EB654CAC315A}"/>
              </a:ext>
            </a:extLst>
          </p:cNvPr>
          <p:cNvSpPr>
            <a:spLocks noGrp="1"/>
          </p:cNvSpPr>
          <p:nvPr>
            <p:ph idx="1"/>
          </p:nvPr>
        </p:nvSpPr>
        <p:spPr/>
        <p:txBody>
          <a:bodyPr/>
          <a:lstStyle/>
          <a:p>
            <a:endParaRPr lang="ko-KR" altLang="en-US"/>
          </a:p>
        </p:txBody>
      </p:sp>
      <p:pic>
        <p:nvPicPr>
          <p:cNvPr id="5" name="그림 4">
            <a:extLst>
              <a:ext uri="{FF2B5EF4-FFF2-40B4-BE49-F238E27FC236}">
                <a16:creationId xmlns:a16="http://schemas.microsoft.com/office/drawing/2014/main" id="{3F299A69-503D-4D03-83F2-77F70A391F59}"/>
              </a:ext>
            </a:extLst>
          </p:cNvPr>
          <p:cNvPicPr>
            <a:picLocks noChangeAspect="1"/>
          </p:cNvPicPr>
          <p:nvPr/>
        </p:nvPicPr>
        <p:blipFill>
          <a:blip r:embed="rId2"/>
          <a:stretch>
            <a:fillRect/>
          </a:stretch>
        </p:blipFill>
        <p:spPr>
          <a:xfrm>
            <a:off x="11204" y="82948"/>
            <a:ext cx="4669336" cy="1764505"/>
          </a:xfrm>
          <a:prstGeom prst="rect">
            <a:avLst/>
          </a:prstGeom>
        </p:spPr>
      </p:pic>
      <p:pic>
        <p:nvPicPr>
          <p:cNvPr id="6" name="그림 5">
            <a:extLst>
              <a:ext uri="{FF2B5EF4-FFF2-40B4-BE49-F238E27FC236}">
                <a16:creationId xmlns:a16="http://schemas.microsoft.com/office/drawing/2014/main" id="{4A7DAB40-B534-4C0E-ABEF-CA74C5C8495B}"/>
              </a:ext>
            </a:extLst>
          </p:cNvPr>
          <p:cNvPicPr>
            <a:picLocks noChangeAspect="1"/>
          </p:cNvPicPr>
          <p:nvPr/>
        </p:nvPicPr>
        <p:blipFill>
          <a:blip r:embed="rId3"/>
          <a:stretch>
            <a:fillRect/>
          </a:stretch>
        </p:blipFill>
        <p:spPr>
          <a:xfrm>
            <a:off x="0" y="2854645"/>
            <a:ext cx="6858000" cy="1095866"/>
          </a:xfrm>
          <a:prstGeom prst="rect">
            <a:avLst/>
          </a:prstGeom>
        </p:spPr>
      </p:pic>
      <p:pic>
        <p:nvPicPr>
          <p:cNvPr id="7" name="그림 6">
            <a:extLst>
              <a:ext uri="{FF2B5EF4-FFF2-40B4-BE49-F238E27FC236}">
                <a16:creationId xmlns:a16="http://schemas.microsoft.com/office/drawing/2014/main" id="{F297CB27-C632-4738-80CC-CDB4689EE12F}"/>
              </a:ext>
            </a:extLst>
          </p:cNvPr>
          <p:cNvPicPr>
            <a:picLocks noChangeAspect="1"/>
          </p:cNvPicPr>
          <p:nvPr/>
        </p:nvPicPr>
        <p:blipFill>
          <a:blip r:embed="rId4"/>
          <a:stretch>
            <a:fillRect/>
          </a:stretch>
        </p:blipFill>
        <p:spPr>
          <a:xfrm>
            <a:off x="4691744" y="64294"/>
            <a:ext cx="2155052" cy="2381189"/>
          </a:xfrm>
          <a:prstGeom prst="rect">
            <a:avLst/>
          </a:prstGeom>
        </p:spPr>
      </p:pic>
      <p:sp>
        <p:nvSpPr>
          <p:cNvPr id="8" name="내용 개체 틀 2">
            <a:extLst>
              <a:ext uri="{FF2B5EF4-FFF2-40B4-BE49-F238E27FC236}">
                <a16:creationId xmlns:a16="http://schemas.microsoft.com/office/drawing/2014/main" id="{9F9D81E1-66DA-4255-9AF6-D101D131159E}"/>
              </a:ext>
            </a:extLst>
          </p:cNvPr>
          <p:cNvSpPr txBox="1">
            <a:spLocks/>
          </p:cNvSpPr>
          <p:nvPr/>
        </p:nvSpPr>
        <p:spPr bwMode="auto">
          <a:xfrm>
            <a:off x="3614738" y="4760639"/>
            <a:ext cx="3258526" cy="3185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3200">
                <a:solidFill>
                  <a:srgbClr val="000000"/>
                </a:solidFill>
                <a:latin typeface="Arial"/>
                <a:ea typeface="+mn-ea"/>
                <a:cs typeface="Arial"/>
              </a:defRPr>
            </a:lvl1pPr>
            <a:lvl2pPr marL="742950" indent="-285750" algn="l" rtl="0" eaLnBrk="0" fontAlgn="base" hangingPunct="0">
              <a:spcBef>
                <a:spcPct val="20000"/>
              </a:spcBef>
              <a:spcAft>
                <a:spcPct val="0"/>
              </a:spcAft>
              <a:buSzPct val="100000"/>
              <a:buChar char="–"/>
              <a:defRPr sz="2800">
                <a:solidFill>
                  <a:srgbClr val="000000"/>
                </a:solidFill>
                <a:latin typeface="Arial"/>
                <a:ea typeface="+mn-ea"/>
                <a:cs typeface="Arial"/>
              </a:defRPr>
            </a:lvl2pPr>
            <a:lvl3pPr marL="1143000" indent="-228600" algn="l" rtl="0" eaLnBrk="0" fontAlgn="base" hangingPunct="0">
              <a:spcBef>
                <a:spcPct val="20000"/>
              </a:spcBef>
              <a:spcAft>
                <a:spcPct val="0"/>
              </a:spcAft>
              <a:buSzPct val="100000"/>
              <a:buChar char="•"/>
              <a:defRPr sz="2400">
                <a:solidFill>
                  <a:srgbClr val="000000"/>
                </a:solidFill>
                <a:latin typeface="Arial"/>
                <a:ea typeface="+mn-ea"/>
                <a:cs typeface="Arial"/>
              </a:defRPr>
            </a:lvl3pPr>
            <a:lvl4pPr marL="1600200" indent="-228600" algn="l" rtl="0" eaLnBrk="0" fontAlgn="base" hangingPunct="0">
              <a:spcBef>
                <a:spcPct val="20000"/>
              </a:spcBef>
              <a:spcAft>
                <a:spcPct val="0"/>
              </a:spcAft>
              <a:buSzPct val="100000"/>
              <a:buChar char="–"/>
              <a:defRPr sz="2000">
                <a:solidFill>
                  <a:srgbClr val="000000"/>
                </a:solidFill>
                <a:latin typeface="Arial"/>
                <a:ea typeface="+mn-ea"/>
                <a:cs typeface="Arial"/>
              </a:defRPr>
            </a:lvl4pPr>
            <a:lvl5pPr marL="2057400" indent="-228600" algn="l" rtl="0" eaLnBrk="0" fontAlgn="base" hangingPunct="0">
              <a:spcBef>
                <a:spcPct val="20000"/>
              </a:spcBef>
              <a:spcAft>
                <a:spcPct val="0"/>
              </a:spcAft>
              <a:buSzPct val="100000"/>
              <a:buChar char="•"/>
              <a:defRPr sz="2000">
                <a:solidFill>
                  <a:srgbClr val="000000"/>
                </a:solidFill>
                <a:latin typeface="Arial"/>
                <a:ea typeface="+mn-ea"/>
                <a:cs typeface="Arial"/>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marL="0" indent="0" algn="r">
              <a:buNone/>
            </a:pPr>
            <a:r>
              <a:rPr lang="pt-BR" altLang="ko-KR" sz="1050" b="1" kern="0" dirty="0"/>
              <a:t>Circ Arrhythm Electrophysiol. 2019;12:e007781</a:t>
            </a:r>
            <a:endParaRPr lang="ko-KR" altLang="en-US" sz="1050" b="1" kern="0" dirty="0"/>
          </a:p>
        </p:txBody>
      </p:sp>
      <p:cxnSp>
        <p:nvCxnSpPr>
          <p:cNvPr id="9" name="직선 연결선 8">
            <a:extLst>
              <a:ext uri="{FF2B5EF4-FFF2-40B4-BE49-F238E27FC236}">
                <a16:creationId xmlns:a16="http://schemas.microsoft.com/office/drawing/2014/main" id="{B7063D46-29DF-4DCB-88D6-D2081240A4E7}"/>
              </a:ext>
            </a:extLst>
          </p:cNvPr>
          <p:cNvCxnSpPr>
            <a:cxnSpLocks/>
          </p:cNvCxnSpPr>
          <p:nvPr/>
        </p:nvCxnSpPr>
        <p:spPr bwMode="auto">
          <a:xfrm>
            <a:off x="1671637" y="3115428"/>
            <a:ext cx="5093494"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 name="직선 연결선 9">
            <a:extLst>
              <a:ext uri="{FF2B5EF4-FFF2-40B4-BE49-F238E27FC236}">
                <a16:creationId xmlns:a16="http://schemas.microsoft.com/office/drawing/2014/main" id="{976453DD-453E-488B-B0B2-F9C6C7EE3359}"/>
              </a:ext>
            </a:extLst>
          </p:cNvPr>
          <p:cNvCxnSpPr>
            <a:cxnSpLocks/>
          </p:cNvCxnSpPr>
          <p:nvPr/>
        </p:nvCxnSpPr>
        <p:spPr bwMode="auto">
          <a:xfrm>
            <a:off x="421481" y="3358316"/>
            <a:ext cx="3679032"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 name="직선 연결선 11">
            <a:extLst>
              <a:ext uri="{FF2B5EF4-FFF2-40B4-BE49-F238E27FC236}">
                <a16:creationId xmlns:a16="http://schemas.microsoft.com/office/drawing/2014/main" id="{CDB53F6F-D96F-4862-BACF-9DA71FEC87A1}"/>
              </a:ext>
            </a:extLst>
          </p:cNvPr>
          <p:cNvCxnSpPr>
            <a:cxnSpLocks/>
          </p:cNvCxnSpPr>
          <p:nvPr/>
        </p:nvCxnSpPr>
        <p:spPr bwMode="auto">
          <a:xfrm>
            <a:off x="5675221" y="3358316"/>
            <a:ext cx="1039904"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5" name="직선 연결선 14">
            <a:extLst>
              <a:ext uri="{FF2B5EF4-FFF2-40B4-BE49-F238E27FC236}">
                <a16:creationId xmlns:a16="http://schemas.microsoft.com/office/drawing/2014/main" id="{1F18366B-F3B2-458E-868C-4FF297B947A8}"/>
              </a:ext>
            </a:extLst>
          </p:cNvPr>
          <p:cNvCxnSpPr>
            <a:cxnSpLocks/>
          </p:cNvCxnSpPr>
          <p:nvPr/>
        </p:nvCxnSpPr>
        <p:spPr bwMode="auto">
          <a:xfrm>
            <a:off x="64294" y="3622634"/>
            <a:ext cx="2493169"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66107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F26DBA67-2318-4EA9-ABE5-915DAA4F3BB5}"/>
              </a:ext>
            </a:extLst>
          </p:cNvPr>
          <p:cNvPicPr>
            <a:picLocks noChangeAspect="1"/>
          </p:cNvPicPr>
          <p:nvPr/>
        </p:nvPicPr>
        <p:blipFill rotWithShape="1">
          <a:blip r:embed="rId2"/>
          <a:srcRect b="2627"/>
          <a:stretch/>
        </p:blipFill>
        <p:spPr>
          <a:xfrm>
            <a:off x="4275131" y="124621"/>
            <a:ext cx="2581606" cy="4425947"/>
          </a:xfrm>
          <a:prstGeom prst="rect">
            <a:avLst/>
          </a:prstGeom>
        </p:spPr>
      </p:pic>
      <p:sp>
        <p:nvSpPr>
          <p:cNvPr id="3" name="내용 개체 틀 2">
            <a:extLst>
              <a:ext uri="{FF2B5EF4-FFF2-40B4-BE49-F238E27FC236}">
                <a16:creationId xmlns:a16="http://schemas.microsoft.com/office/drawing/2014/main" id="{57995CF3-10E6-4860-AE67-BAB7C04113B3}"/>
              </a:ext>
            </a:extLst>
          </p:cNvPr>
          <p:cNvSpPr>
            <a:spLocks noGrp="1"/>
          </p:cNvSpPr>
          <p:nvPr>
            <p:ph idx="1"/>
          </p:nvPr>
        </p:nvSpPr>
        <p:spPr>
          <a:xfrm>
            <a:off x="21431" y="3461838"/>
            <a:ext cx="4514850" cy="1392136"/>
          </a:xfrm>
          <a:ln w="38100">
            <a:solidFill>
              <a:srgbClr val="FF0000"/>
            </a:solidFill>
          </a:ln>
        </p:spPr>
        <p:txBody>
          <a:bodyPr/>
          <a:lstStyle/>
          <a:p>
            <a:r>
              <a:rPr lang="en-US" altLang="ko-KR" sz="1400" b="1" dirty="0"/>
              <a:t>PFA using a “one-shot” catheter could safely and effectively </a:t>
            </a:r>
            <a:r>
              <a:rPr lang="en-US" altLang="ko-KR" sz="1400" dirty="0"/>
              <a:t>treat patients with </a:t>
            </a:r>
            <a:r>
              <a:rPr lang="en-US" altLang="ko-KR" sz="1400" dirty="0" err="1"/>
              <a:t>PerAF</a:t>
            </a:r>
            <a:r>
              <a:rPr lang="en-US" altLang="ko-KR" sz="1400" dirty="0"/>
              <a:t>—including not only achieving PVI but also LAPW ablation. </a:t>
            </a:r>
          </a:p>
          <a:p>
            <a:r>
              <a:rPr lang="en-US" altLang="ko-KR" sz="1400" dirty="0"/>
              <a:t>The lesions were durable, setting the stage for large prospective studies of arrhythmia control </a:t>
            </a:r>
            <a:br>
              <a:rPr lang="en-US" altLang="ko-KR" sz="1400" dirty="0"/>
            </a:br>
            <a:endParaRPr lang="ko-KR" altLang="en-US" sz="1400" dirty="0"/>
          </a:p>
        </p:txBody>
      </p:sp>
      <p:pic>
        <p:nvPicPr>
          <p:cNvPr id="4" name="그림 3">
            <a:extLst>
              <a:ext uri="{FF2B5EF4-FFF2-40B4-BE49-F238E27FC236}">
                <a16:creationId xmlns:a16="http://schemas.microsoft.com/office/drawing/2014/main" id="{B2AD8B84-3E88-4A54-A82F-2E10A8ED1169}"/>
              </a:ext>
            </a:extLst>
          </p:cNvPr>
          <p:cNvPicPr>
            <a:picLocks noChangeAspect="1"/>
          </p:cNvPicPr>
          <p:nvPr/>
        </p:nvPicPr>
        <p:blipFill>
          <a:blip r:embed="rId3"/>
          <a:stretch>
            <a:fillRect/>
          </a:stretch>
        </p:blipFill>
        <p:spPr>
          <a:xfrm>
            <a:off x="0" y="17289"/>
            <a:ext cx="4278920" cy="1075706"/>
          </a:xfrm>
          <a:prstGeom prst="rect">
            <a:avLst/>
          </a:prstGeom>
        </p:spPr>
      </p:pic>
      <p:pic>
        <p:nvPicPr>
          <p:cNvPr id="5" name="그림 4">
            <a:extLst>
              <a:ext uri="{FF2B5EF4-FFF2-40B4-BE49-F238E27FC236}">
                <a16:creationId xmlns:a16="http://schemas.microsoft.com/office/drawing/2014/main" id="{4DA632E1-A467-4557-B4CF-3A7A457D81BB}"/>
              </a:ext>
            </a:extLst>
          </p:cNvPr>
          <p:cNvPicPr>
            <a:picLocks noChangeAspect="1"/>
          </p:cNvPicPr>
          <p:nvPr/>
        </p:nvPicPr>
        <p:blipFill>
          <a:blip r:embed="rId4"/>
          <a:stretch>
            <a:fillRect/>
          </a:stretch>
        </p:blipFill>
        <p:spPr>
          <a:xfrm>
            <a:off x="21432" y="1215338"/>
            <a:ext cx="4421876" cy="2152881"/>
          </a:xfrm>
          <a:prstGeom prst="rect">
            <a:avLst/>
          </a:prstGeom>
        </p:spPr>
      </p:pic>
      <p:sp>
        <p:nvSpPr>
          <p:cNvPr id="7" name="내용 개체 틀 2">
            <a:extLst>
              <a:ext uri="{FF2B5EF4-FFF2-40B4-BE49-F238E27FC236}">
                <a16:creationId xmlns:a16="http://schemas.microsoft.com/office/drawing/2014/main" id="{61282FB0-D394-42C5-8EB4-B48BD2BB17C6}"/>
              </a:ext>
            </a:extLst>
          </p:cNvPr>
          <p:cNvSpPr txBox="1">
            <a:spLocks/>
          </p:cNvSpPr>
          <p:nvPr/>
        </p:nvSpPr>
        <p:spPr bwMode="auto">
          <a:xfrm>
            <a:off x="3814763" y="4853974"/>
            <a:ext cx="3043237" cy="2277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3200">
                <a:solidFill>
                  <a:srgbClr val="000000"/>
                </a:solidFill>
                <a:latin typeface="Arial"/>
                <a:ea typeface="+mn-ea"/>
                <a:cs typeface="Arial"/>
              </a:defRPr>
            </a:lvl1pPr>
            <a:lvl2pPr marL="742950" indent="-285750" algn="l" rtl="0" eaLnBrk="0" fontAlgn="base" hangingPunct="0">
              <a:spcBef>
                <a:spcPct val="20000"/>
              </a:spcBef>
              <a:spcAft>
                <a:spcPct val="0"/>
              </a:spcAft>
              <a:buSzPct val="100000"/>
              <a:buChar char="–"/>
              <a:defRPr sz="2800">
                <a:solidFill>
                  <a:srgbClr val="000000"/>
                </a:solidFill>
                <a:latin typeface="Arial"/>
                <a:ea typeface="+mn-ea"/>
                <a:cs typeface="Arial"/>
              </a:defRPr>
            </a:lvl2pPr>
            <a:lvl3pPr marL="1143000" indent="-228600" algn="l" rtl="0" eaLnBrk="0" fontAlgn="base" hangingPunct="0">
              <a:spcBef>
                <a:spcPct val="20000"/>
              </a:spcBef>
              <a:spcAft>
                <a:spcPct val="0"/>
              </a:spcAft>
              <a:buSzPct val="100000"/>
              <a:buChar char="•"/>
              <a:defRPr sz="2400">
                <a:solidFill>
                  <a:srgbClr val="000000"/>
                </a:solidFill>
                <a:latin typeface="Arial"/>
                <a:ea typeface="+mn-ea"/>
                <a:cs typeface="Arial"/>
              </a:defRPr>
            </a:lvl3pPr>
            <a:lvl4pPr marL="1600200" indent="-228600" algn="l" rtl="0" eaLnBrk="0" fontAlgn="base" hangingPunct="0">
              <a:spcBef>
                <a:spcPct val="20000"/>
              </a:spcBef>
              <a:spcAft>
                <a:spcPct val="0"/>
              </a:spcAft>
              <a:buSzPct val="100000"/>
              <a:buChar char="–"/>
              <a:defRPr sz="2000">
                <a:solidFill>
                  <a:srgbClr val="000000"/>
                </a:solidFill>
                <a:latin typeface="Arial"/>
                <a:ea typeface="+mn-ea"/>
                <a:cs typeface="Arial"/>
              </a:defRPr>
            </a:lvl4pPr>
            <a:lvl5pPr marL="2057400" indent="-228600" algn="l" rtl="0" eaLnBrk="0" fontAlgn="base" hangingPunct="0">
              <a:spcBef>
                <a:spcPct val="20000"/>
              </a:spcBef>
              <a:spcAft>
                <a:spcPct val="0"/>
              </a:spcAft>
              <a:buSzPct val="100000"/>
              <a:buChar char="•"/>
              <a:defRPr sz="2000">
                <a:solidFill>
                  <a:srgbClr val="000000"/>
                </a:solidFill>
                <a:latin typeface="Arial"/>
                <a:ea typeface="+mn-ea"/>
                <a:cs typeface="Arial"/>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marL="0" indent="0" algn="r">
              <a:buNone/>
            </a:pPr>
            <a:r>
              <a:rPr lang="en-US" altLang="ko-KR" sz="1000" b="1" kern="0" dirty="0"/>
              <a:t>J Am Coll </a:t>
            </a:r>
            <a:r>
              <a:rPr lang="en-US" altLang="ko-KR" sz="1000" b="1" kern="0" dirty="0" err="1"/>
              <a:t>Cardiol</a:t>
            </a:r>
            <a:r>
              <a:rPr lang="en-US" altLang="ko-KR" sz="1000" b="1" kern="0" dirty="0"/>
              <a:t> . 2020 Sep 1;76(9):1068-1080</a:t>
            </a:r>
            <a:endParaRPr lang="ko-KR" altLang="en-US" sz="1000" b="1" kern="0" dirty="0"/>
          </a:p>
        </p:txBody>
      </p:sp>
    </p:spTree>
    <p:extLst>
      <p:ext uri="{BB962C8B-B14F-4D97-AF65-F5344CB8AC3E}">
        <p14:creationId xmlns:p14="http://schemas.microsoft.com/office/powerpoint/2010/main" val="3595135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6CEB753-63C3-46D5-B15A-9F353574FE8D}"/>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5A934D11-0C1E-437C-83BC-B7A2EE386475}"/>
              </a:ext>
            </a:extLst>
          </p:cNvPr>
          <p:cNvSpPr>
            <a:spLocks noGrp="1"/>
          </p:cNvSpPr>
          <p:nvPr>
            <p:ph idx="1"/>
          </p:nvPr>
        </p:nvSpPr>
        <p:spPr>
          <a:xfrm>
            <a:off x="3429000" y="1243012"/>
            <a:ext cx="3327713" cy="2949505"/>
          </a:xfrm>
          <a:ln w="38100">
            <a:solidFill>
              <a:srgbClr val="FF0000"/>
            </a:solidFill>
          </a:ln>
        </p:spPr>
        <p:txBody>
          <a:bodyPr/>
          <a:lstStyle/>
          <a:p>
            <a:pPr marL="0" indent="0">
              <a:buNone/>
            </a:pPr>
            <a:r>
              <a:rPr lang="en-US" altLang="ko-KR" sz="1600" b="1" dirty="0"/>
              <a:t>Conclusions</a:t>
            </a:r>
          </a:p>
          <a:p>
            <a:r>
              <a:rPr lang="en-US" altLang="ko-KR" sz="1600" dirty="0"/>
              <a:t>Pulsed electrical fields used </a:t>
            </a:r>
            <a:r>
              <a:rPr lang="en-US" altLang="ko-KR" sz="1600" u="sng" dirty="0"/>
              <a:t>to isolate the PVs in patients with paroxysmal AF create transmural myocardial lesions </a:t>
            </a:r>
          </a:p>
          <a:p>
            <a:endParaRPr lang="en-US" altLang="ko-KR" sz="1600" u="sng" dirty="0"/>
          </a:p>
          <a:p>
            <a:r>
              <a:rPr lang="en-US" altLang="ko-KR" sz="1600" dirty="0"/>
              <a:t>Crucially, however, PFA does not induce any signs of esophageal injury while these are commonly observed after thermal ablation. </a:t>
            </a:r>
            <a:endParaRPr lang="ko-KR" altLang="en-US" sz="1600" dirty="0"/>
          </a:p>
        </p:txBody>
      </p:sp>
      <p:pic>
        <p:nvPicPr>
          <p:cNvPr id="4" name="그림 3">
            <a:extLst>
              <a:ext uri="{FF2B5EF4-FFF2-40B4-BE49-F238E27FC236}">
                <a16:creationId xmlns:a16="http://schemas.microsoft.com/office/drawing/2014/main" id="{094788CB-FDDE-4E76-8327-6A1E4CAC595F}"/>
              </a:ext>
            </a:extLst>
          </p:cNvPr>
          <p:cNvPicPr>
            <a:picLocks noChangeAspect="1"/>
          </p:cNvPicPr>
          <p:nvPr/>
        </p:nvPicPr>
        <p:blipFill>
          <a:blip r:embed="rId2"/>
          <a:stretch>
            <a:fillRect/>
          </a:stretch>
        </p:blipFill>
        <p:spPr>
          <a:xfrm>
            <a:off x="1" y="0"/>
            <a:ext cx="4450556" cy="860721"/>
          </a:xfrm>
          <a:prstGeom prst="rect">
            <a:avLst/>
          </a:prstGeom>
        </p:spPr>
      </p:pic>
      <p:pic>
        <p:nvPicPr>
          <p:cNvPr id="5" name="그림 4">
            <a:extLst>
              <a:ext uri="{FF2B5EF4-FFF2-40B4-BE49-F238E27FC236}">
                <a16:creationId xmlns:a16="http://schemas.microsoft.com/office/drawing/2014/main" id="{1B9D8C2B-07AE-4330-8A2D-65E47DD7ACBE}"/>
              </a:ext>
            </a:extLst>
          </p:cNvPr>
          <p:cNvPicPr>
            <a:picLocks noChangeAspect="1"/>
          </p:cNvPicPr>
          <p:nvPr/>
        </p:nvPicPr>
        <p:blipFill>
          <a:blip r:embed="rId3"/>
          <a:stretch>
            <a:fillRect/>
          </a:stretch>
        </p:blipFill>
        <p:spPr>
          <a:xfrm>
            <a:off x="7144" y="1296502"/>
            <a:ext cx="3327713" cy="2842524"/>
          </a:xfrm>
          <a:prstGeom prst="rect">
            <a:avLst/>
          </a:prstGeom>
        </p:spPr>
      </p:pic>
      <p:sp>
        <p:nvSpPr>
          <p:cNvPr id="9" name="내용 개체 틀 2">
            <a:extLst>
              <a:ext uri="{FF2B5EF4-FFF2-40B4-BE49-F238E27FC236}">
                <a16:creationId xmlns:a16="http://schemas.microsoft.com/office/drawing/2014/main" id="{2ECEA11E-E692-46D5-A57C-AAA76FDACA7C}"/>
              </a:ext>
            </a:extLst>
          </p:cNvPr>
          <p:cNvSpPr txBox="1">
            <a:spLocks/>
          </p:cNvSpPr>
          <p:nvPr/>
        </p:nvSpPr>
        <p:spPr bwMode="auto">
          <a:xfrm>
            <a:off x="4171569" y="4814180"/>
            <a:ext cx="2686431" cy="2953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3200">
                <a:solidFill>
                  <a:srgbClr val="000000"/>
                </a:solidFill>
                <a:latin typeface="Arial"/>
                <a:ea typeface="+mn-ea"/>
                <a:cs typeface="Arial"/>
              </a:defRPr>
            </a:lvl1pPr>
            <a:lvl2pPr marL="742950" indent="-285750" algn="l" rtl="0" eaLnBrk="0" fontAlgn="base" hangingPunct="0">
              <a:spcBef>
                <a:spcPct val="20000"/>
              </a:spcBef>
              <a:spcAft>
                <a:spcPct val="0"/>
              </a:spcAft>
              <a:buSzPct val="100000"/>
              <a:buChar char="–"/>
              <a:defRPr sz="2800">
                <a:solidFill>
                  <a:srgbClr val="000000"/>
                </a:solidFill>
                <a:latin typeface="Arial"/>
                <a:ea typeface="+mn-ea"/>
                <a:cs typeface="Arial"/>
              </a:defRPr>
            </a:lvl2pPr>
            <a:lvl3pPr marL="1143000" indent="-228600" algn="l" rtl="0" eaLnBrk="0" fontAlgn="base" hangingPunct="0">
              <a:spcBef>
                <a:spcPct val="20000"/>
              </a:spcBef>
              <a:spcAft>
                <a:spcPct val="0"/>
              </a:spcAft>
              <a:buSzPct val="100000"/>
              <a:buChar char="•"/>
              <a:defRPr sz="2400">
                <a:solidFill>
                  <a:srgbClr val="000000"/>
                </a:solidFill>
                <a:latin typeface="Arial"/>
                <a:ea typeface="+mn-ea"/>
                <a:cs typeface="Arial"/>
              </a:defRPr>
            </a:lvl3pPr>
            <a:lvl4pPr marL="1600200" indent="-228600" algn="l" rtl="0" eaLnBrk="0" fontAlgn="base" hangingPunct="0">
              <a:spcBef>
                <a:spcPct val="20000"/>
              </a:spcBef>
              <a:spcAft>
                <a:spcPct val="0"/>
              </a:spcAft>
              <a:buSzPct val="100000"/>
              <a:buChar char="–"/>
              <a:defRPr sz="2000">
                <a:solidFill>
                  <a:srgbClr val="000000"/>
                </a:solidFill>
                <a:latin typeface="Arial"/>
                <a:ea typeface="+mn-ea"/>
                <a:cs typeface="Arial"/>
              </a:defRPr>
            </a:lvl4pPr>
            <a:lvl5pPr marL="2057400" indent="-228600" algn="l" rtl="0" eaLnBrk="0" fontAlgn="base" hangingPunct="0">
              <a:spcBef>
                <a:spcPct val="20000"/>
              </a:spcBef>
              <a:spcAft>
                <a:spcPct val="0"/>
              </a:spcAft>
              <a:buSzPct val="100000"/>
              <a:buChar char="•"/>
              <a:defRPr sz="2000">
                <a:solidFill>
                  <a:srgbClr val="000000"/>
                </a:solidFill>
                <a:latin typeface="Arial"/>
                <a:ea typeface="+mn-ea"/>
                <a:cs typeface="Arial"/>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marL="0" indent="0" algn="r">
              <a:buNone/>
            </a:pPr>
            <a:r>
              <a:rPr lang="pl-PL" altLang="ko-KR" sz="1000" b="1" kern="0" dirty="0"/>
              <a:t>Europace</a:t>
            </a:r>
            <a:r>
              <a:rPr lang="en-US" altLang="ko-KR" sz="1000" b="1" kern="0" dirty="0"/>
              <a:t> </a:t>
            </a:r>
            <a:r>
              <a:rPr lang="pl-PL" altLang="ko-KR" sz="1000" b="1" kern="0" dirty="0"/>
              <a:t>2021 Sep 8;23(9):1391-1399</a:t>
            </a:r>
            <a:endParaRPr lang="ko-KR" altLang="en-US" sz="1000" b="1" kern="0" dirty="0"/>
          </a:p>
        </p:txBody>
      </p:sp>
    </p:spTree>
    <p:extLst>
      <p:ext uri="{BB962C8B-B14F-4D97-AF65-F5344CB8AC3E}">
        <p14:creationId xmlns:p14="http://schemas.microsoft.com/office/powerpoint/2010/main" val="43400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F9AE58F5-E0E6-4763-9657-1D73F6070E6D}"/>
              </a:ext>
            </a:extLst>
          </p:cNvPr>
          <p:cNvPicPr>
            <a:picLocks noChangeAspect="1"/>
          </p:cNvPicPr>
          <p:nvPr/>
        </p:nvPicPr>
        <p:blipFill>
          <a:blip r:embed="rId2"/>
          <a:stretch>
            <a:fillRect/>
          </a:stretch>
        </p:blipFill>
        <p:spPr>
          <a:xfrm>
            <a:off x="0" y="1274754"/>
            <a:ext cx="6858000" cy="3470678"/>
          </a:xfrm>
          <a:prstGeom prst="rect">
            <a:avLst/>
          </a:prstGeom>
        </p:spPr>
      </p:pic>
      <p:sp>
        <p:nvSpPr>
          <p:cNvPr id="2" name="제목 1">
            <a:extLst>
              <a:ext uri="{FF2B5EF4-FFF2-40B4-BE49-F238E27FC236}">
                <a16:creationId xmlns:a16="http://schemas.microsoft.com/office/drawing/2014/main" id="{2337D84D-EBD2-4226-A771-15BB29F41348}"/>
              </a:ext>
            </a:extLst>
          </p:cNvPr>
          <p:cNvSpPr>
            <a:spLocks noGrp="1"/>
          </p:cNvSpPr>
          <p:nvPr>
            <p:ph type="title"/>
          </p:nvPr>
        </p:nvSpPr>
        <p:spPr/>
        <p:txBody>
          <a:bodyPr/>
          <a:lstStyle/>
          <a:p>
            <a:endParaRPr lang="ko-KR" altLang="en-US"/>
          </a:p>
        </p:txBody>
      </p:sp>
      <p:pic>
        <p:nvPicPr>
          <p:cNvPr id="5" name="그림 4">
            <a:extLst>
              <a:ext uri="{FF2B5EF4-FFF2-40B4-BE49-F238E27FC236}">
                <a16:creationId xmlns:a16="http://schemas.microsoft.com/office/drawing/2014/main" id="{CB808946-4D6C-4B20-9B82-81CE2FC4B205}"/>
              </a:ext>
            </a:extLst>
          </p:cNvPr>
          <p:cNvPicPr>
            <a:picLocks noChangeAspect="1"/>
          </p:cNvPicPr>
          <p:nvPr/>
        </p:nvPicPr>
        <p:blipFill>
          <a:blip r:embed="rId3"/>
          <a:stretch>
            <a:fillRect/>
          </a:stretch>
        </p:blipFill>
        <p:spPr>
          <a:xfrm>
            <a:off x="0" y="0"/>
            <a:ext cx="6858000" cy="930782"/>
          </a:xfrm>
          <a:prstGeom prst="rect">
            <a:avLst/>
          </a:prstGeom>
        </p:spPr>
      </p:pic>
      <p:pic>
        <p:nvPicPr>
          <p:cNvPr id="6" name="그림 5">
            <a:extLst>
              <a:ext uri="{FF2B5EF4-FFF2-40B4-BE49-F238E27FC236}">
                <a16:creationId xmlns:a16="http://schemas.microsoft.com/office/drawing/2014/main" id="{B8E0E781-850F-44CA-BCCD-97138A62616D}"/>
              </a:ext>
            </a:extLst>
          </p:cNvPr>
          <p:cNvPicPr>
            <a:picLocks noChangeAspect="1"/>
          </p:cNvPicPr>
          <p:nvPr/>
        </p:nvPicPr>
        <p:blipFill>
          <a:blip r:embed="rId4"/>
          <a:stretch>
            <a:fillRect/>
          </a:stretch>
        </p:blipFill>
        <p:spPr>
          <a:xfrm>
            <a:off x="0" y="1287345"/>
            <a:ext cx="6858000" cy="3500958"/>
          </a:xfrm>
          <a:prstGeom prst="rect">
            <a:avLst/>
          </a:prstGeom>
        </p:spPr>
      </p:pic>
      <p:cxnSp>
        <p:nvCxnSpPr>
          <p:cNvPr id="7" name="직선 연결선 6">
            <a:extLst>
              <a:ext uri="{FF2B5EF4-FFF2-40B4-BE49-F238E27FC236}">
                <a16:creationId xmlns:a16="http://schemas.microsoft.com/office/drawing/2014/main" id="{D6893F23-2915-4F52-8CC4-4FDB942FE431}"/>
              </a:ext>
            </a:extLst>
          </p:cNvPr>
          <p:cNvCxnSpPr>
            <a:cxnSpLocks/>
          </p:cNvCxnSpPr>
          <p:nvPr/>
        </p:nvCxnSpPr>
        <p:spPr bwMode="auto">
          <a:xfrm>
            <a:off x="2301875" y="4246457"/>
            <a:ext cx="4263231"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 name="직선 연결선 8">
            <a:extLst>
              <a:ext uri="{FF2B5EF4-FFF2-40B4-BE49-F238E27FC236}">
                <a16:creationId xmlns:a16="http://schemas.microsoft.com/office/drawing/2014/main" id="{62ED37B2-735E-4037-95B2-2618A490324E}"/>
              </a:ext>
            </a:extLst>
          </p:cNvPr>
          <p:cNvCxnSpPr>
            <a:cxnSpLocks/>
          </p:cNvCxnSpPr>
          <p:nvPr/>
        </p:nvCxnSpPr>
        <p:spPr bwMode="auto">
          <a:xfrm>
            <a:off x="89694" y="4766867"/>
            <a:ext cx="4646612"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2" name="내용 개체 틀 2">
            <a:extLst>
              <a:ext uri="{FF2B5EF4-FFF2-40B4-BE49-F238E27FC236}">
                <a16:creationId xmlns:a16="http://schemas.microsoft.com/office/drawing/2014/main" id="{B004ABF9-D751-45B9-9A12-49FBB5461801}"/>
              </a:ext>
            </a:extLst>
          </p:cNvPr>
          <p:cNvSpPr txBox="1">
            <a:spLocks/>
          </p:cNvSpPr>
          <p:nvPr/>
        </p:nvSpPr>
        <p:spPr bwMode="auto">
          <a:xfrm>
            <a:off x="4200526" y="4860705"/>
            <a:ext cx="2778917" cy="2953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3200">
                <a:solidFill>
                  <a:srgbClr val="000000"/>
                </a:solidFill>
                <a:latin typeface="Arial"/>
                <a:ea typeface="+mn-ea"/>
                <a:cs typeface="Arial"/>
              </a:defRPr>
            </a:lvl1pPr>
            <a:lvl2pPr marL="742950" indent="-285750" algn="l" rtl="0" eaLnBrk="0" fontAlgn="base" hangingPunct="0">
              <a:spcBef>
                <a:spcPct val="20000"/>
              </a:spcBef>
              <a:spcAft>
                <a:spcPct val="0"/>
              </a:spcAft>
              <a:buSzPct val="100000"/>
              <a:buChar char="–"/>
              <a:defRPr sz="2800">
                <a:solidFill>
                  <a:srgbClr val="000000"/>
                </a:solidFill>
                <a:latin typeface="Arial"/>
                <a:ea typeface="+mn-ea"/>
                <a:cs typeface="Arial"/>
              </a:defRPr>
            </a:lvl2pPr>
            <a:lvl3pPr marL="1143000" indent="-228600" algn="l" rtl="0" eaLnBrk="0" fontAlgn="base" hangingPunct="0">
              <a:spcBef>
                <a:spcPct val="20000"/>
              </a:spcBef>
              <a:spcAft>
                <a:spcPct val="0"/>
              </a:spcAft>
              <a:buSzPct val="100000"/>
              <a:buChar char="•"/>
              <a:defRPr sz="2400">
                <a:solidFill>
                  <a:srgbClr val="000000"/>
                </a:solidFill>
                <a:latin typeface="Arial"/>
                <a:ea typeface="+mn-ea"/>
                <a:cs typeface="Arial"/>
              </a:defRPr>
            </a:lvl3pPr>
            <a:lvl4pPr marL="1600200" indent="-228600" algn="l" rtl="0" eaLnBrk="0" fontAlgn="base" hangingPunct="0">
              <a:spcBef>
                <a:spcPct val="20000"/>
              </a:spcBef>
              <a:spcAft>
                <a:spcPct val="0"/>
              </a:spcAft>
              <a:buSzPct val="100000"/>
              <a:buChar char="–"/>
              <a:defRPr sz="2000">
                <a:solidFill>
                  <a:srgbClr val="000000"/>
                </a:solidFill>
                <a:latin typeface="Arial"/>
                <a:ea typeface="+mn-ea"/>
                <a:cs typeface="Arial"/>
              </a:defRPr>
            </a:lvl4pPr>
            <a:lvl5pPr marL="2057400" indent="-228600" algn="l" rtl="0" eaLnBrk="0" fontAlgn="base" hangingPunct="0">
              <a:spcBef>
                <a:spcPct val="20000"/>
              </a:spcBef>
              <a:spcAft>
                <a:spcPct val="0"/>
              </a:spcAft>
              <a:buSzPct val="100000"/>
              <a:buChar char="•"/>
              <a:defRPr sz="2000">
                <a:solidFill>
                  <a:srgbClr val="000000"/>
                </a:solidFill>
                <a:latin typeface="Arial"/>
                <a:ea typeface="+mn-ea"/>
                <a:cs typeface="Arial"/>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marL="0" indent="0" algn="just">
              <a:buNone/>
            </a:pPr>
            <a:r>
              <a:rPr lang="en-US" altLang="ko-KR" sz="1000" b="1" kern="0" dirty="0"/>
              <a:t>Pacing Clin </a:t>
            </a:r>
            <a:r>
              <a:rPr lang="en-US" altLang="ko-KR" sz="1000" b="1" kern="0" dirty="0" err="1"/>
              <a:t>Electrophysiol</a:t>
            </a:r>
            <a:r>
              <a:rPr lang="en-US" altLang="ko-KR" sz="1000" b="1" kern="0" dirty="0"/>
              <a:t>. 2022 Nov 24. </a:t>
            </a:r>
            <a:endParaRPr lang="ko-KR" altLang="en-US" sz="1000" b="1" kern="0" dirty="0"/>
          </a:p>
        </p:txBody>
      </p:sp>
    </p:spTree>
    <p:extLst>
      <p:ext uri="{BB962C8B-B14F-4D97-AF65-F5344CB8AC3E}">
        <p14:creationId xmlns:p14="http://schemas.microsoft.com/office/powerpoint/2010/main" val="50667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4687772-8CE8-47C0-99C1-4F60948998CE}"/>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46888F7C-9549-4ECB-8358-2BEA7088383B}"/>
              </a:ext>
            </a:extLst>
          </p:cNvPr>
          <p:cNvSpPr>
            <a:spLocks noGrp="1"/>
          </p:cNvSpPr>
          <p:nvPr>
            <p:ph idx="1"/>
          </p:nvPr>
        </p:nvSpPr>
        <p:spPr/>
        <p:txBody>
          <a:bodyPr/>
          <a:lstStyle/>
          <a:p>
            <a:endParaRPr lang="ko-KR" altLang="en-US"/>
          </a:p>
        </p:txBody>
      </p:sp>
      <p:pic>
        <p:nvPicPr>
          <p:cNvPr id="4" name="그림 3">
            <a:extLst>
              <a:ext uri="{FF2B5EF4-FFF2-40B4-BE49-F238E27FC236}">
                <a16:creationId xmlns:a16="http://schemas.microsoft.com/office/drawing/2014/main" id="{5CB811A1-F767-4615-843A-6B431E3E3E36}"/>
              </a:ext>
            </a:extLst>
          </p:cNvPr>
          <p:cNvPicPr>
            <a:picLocks noChangeAspect="1"/>
          </p:cNvPicPr>
          <p:nvPr/>
        </p:nvPicPr>
        <p:blipFill>
          <a:blip r:embed="rId2"/>
          <a:stretch>
            <a:fillRect/>
          </a:stretch>
        </p:blipFill>
        <p:spPr>
          <a:xfrm>
            <a:off x="0" y="0"/>
            <a:ext cx="4379119" cy="1270727"/>
          </a:xfrm>
          <a:prstGeom prst="rect">
            <a:avLst/>
          </a:prstGeom>
        </p:spPr>
      </p:pic>
      <p:pic>
        <p:nvPicPr>
          <p:cNvPr id="5" name="그림 4">
            <a:extLst>
              <a:ext uri="{FF2B5EF4-FFF2-40B4-BE49-F238E27FC236}">
                <a16:creationId xmlns:a16="http://schemas.microsoft.com/office/drawing/2014/main" id="{DEA4C384-9D54-48FE-BCAD-9F7D426AF841}"/>
              </a:ext>
            </a:extLst>
          </p:cNvPr>
          <p:cNvPicPr>
            <a:picLocks noChangeAspect="1"/>
          </p:cNvPicPr>
          <p:nvPr/>
        </p:nvPicPr>
        <p:blipFill>
          <a:blip r:embed="rId3"/>
          <a:stretch>
            <a:fillRect/>
          </a:stretch>
        </p:blipFill>
        <p:spPr>
          <a:xfrm>
            <a:off x="35720" y="1455945"/>
            <a:ext cx="6722269" cy="3333225"/>
          </a:xfrm>
          <a:prstGeom prst="rect">
            <a:avLst/>
          </a:prstGeom>
        </p:spPr>
      </p:pic>
      <p:pic>
        <p:nvPicPr>
          <p:cNvPr id="6" name="그림 5">
            <a:extLst>
              <a:ext uri="{FF2B5EF4-FFF2-40B4-BE49-F238E27FC236}">
                <a16:creationId xmlns:a16="http://schemas.microsoft.com/office/drawing/2014/main" id="{361B5533-D98E-4D4D-B154-32A62CE40CF4}"/>
              </a:ext>
            </a:extLst>
          </p:cNvPr>
          <p:cNvPicPr>
            <a:picLocks noChangeAspect="1"/>
          </p:cNvPicPr>
          <p:nvPr/>
        </p:nvPicPr>
        <p:blipFill>
          <a:blip r:embed="rId4"/>
          <a:stretch>
            <a:fillRect/>
          </a:stretch>
        </p:blipFill>
        <p:spPr>
          <a:xfrm>
            <a:off x="2646759" y="1586020"/>
            <a:ext cx="4143375" cy="3019425"/>
          </a:xfrm>
          <a:prstGeom prst="rect">
            <a:avLst/>
          </a:prstGeom>
        </p:spPr>
      </p:pic>
      <p:cxnSp>
        <p:nvCxnSpPr>
          <p:cNvPr id="7" name="직선 연결선 6">
            <a:extLst>
              <a:ext uri="{FF2B5EF4-FFF2-40B4-BE49-F238E27FC236}">
                <a16:creationId xmlns:a16="http://schemas.microsoft.com/office/drawing/2014/main" id="{908164EF-60AD-4666-9D1C-6EB05A3BD1A0}"/>
              </a:ext>
            </a:extLst>
          </p:cNvPr>
          <p:cNvCxnSpPr>
            <a:cxnSpLocks/>
          </p:cNvCxnSpPr>
          <p:nvPr/>
        </p:nvCxnSpPr>
        <p:spPr bwMode="auto">
          <a:xfrm>
            <a:off x="2978943" y="3646382"/>
            <a:ext cx="3659981"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직선 연결선 12">
            <a:extLst>
              <a:ext uri="{FF2B5EF4-FFF2-40B4-BE49-F238E27FC236}">
                <a16:creationId xmlns:a16="http://schemas.microsoft.com/office/drawing/2014/main" id="{81CF4AEE-6299-46A0-A37D-2C3822F2F94E}"/>
              </a:ext>
            </a:extLst>
          </p:cNvPr>
          <p:cNvCxnSpPr>
            <a:cxnSpLocks/>
          </p:cNvCxnSpPr>
          <p:nvPr/>
        </p:nvCxnSpPr>
        <p:spPr bwMode="auto">
          <a:xfrm>
            <a:off x="3046809" y="3817832"/>
            <a:ext cx="2096691"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6" name="타원 15">
            <a:extLst>
              <a:ext uri="{FF2B5EF4-FFF2-40B4-BE49-F238E27FC236}">
                <a16:creationId xmlns:a16="http://schemas.microsoft.com/office/drawing/2014/main" id="{7FAF31C2-035C-4741-8003-5141C50D777E}"/>
              </a:ext>
            </a:extLst>
          </p:cNvPr>
          <p:cNvSpPr/>
          <p:nvPr/>
        </p:nvSpPr>
        <p:spPr bwMode="auto">
          <a:xfrm>
            <a:off x="5901231" y="2522121"/>
            <a:ext cx="503834" cy="410971"/>
          </a:xfrm>
          <a:prstGeom prst="ellipse">
            <a:avLst/>
          </a:prstGeom>
          <a:noFill/>
          <a:ln w="317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ko-KR" altLang="en-US" sz="2400" b="0" i="0" u="none" strike="noStrike" cap="none" normalizeH="0" baseline="0">
              <a:ln>
                <a:noFill/>
              </a:ln>
              <a:solidFill>
                <a:schemeClr val="tx1"/>
              </a:solidFill>
              <a:effectLst/>
              <a:latin typeface="Times New Roman" charset="0"/>
              <a:ea typeface="ＭＳ Ｐゴシック" charset="0"/>
            </a:endParaRPr>
          </a:p>
        </p:txBody>
      </p:sp>
      <p:sp>
        <p:nvSpPr>
          <p:cNvPr id="17" name="내용 개체 틀 2">
            <a:extLst>
              <a:ext uri="{FF2B5EF4-FFF2-40B4-BE49-F238E27FC236}">
                <a16:creationId xmlns:a16="http://schemas.microsoft.com/office/drawing/2014/main" id="{8A76E87F-19F8-4ACE-BE25-8EBD9CA86E83}"/>
              </a:ext>
            </a:extLst>
          </p:cNvPr>
          <p:cNvSpPr txBox="1">
            <a:spLocks/>
          </p:cNvSpPr>
          <p:nvPr/>
        </p:nvSpPr>
        <p:spPr bwMode="auto">
          <a:xfrm>
            <a:off x="4736309" y="4860705"/>
            <a:ext cx="2378868" cy="2953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3200">
                <a:solidFill>
                  <a:srgbClr val="000000"/>
                </a:solidFill>
                <a:latin typeface="Arial"/>
                <a:ea typeface="+mn-ea"/>
                <a:cs typeface="Arial"/>
              </a:defRPr>
            </a:lvl1pPr>
            <a:lvl2pPr marL="742950" indent="-285750" algn="l" rtl="0" eaLnBrk="0" fontAlgn="base" hangingPunct="0">
              <a:spcBef>
                <a:spcPct val="20000"/>
              </a:spcBef>
              <a:spcAft>
                <a:spcPct val="0"/>
              </a:spcAft>
              <a:buSzPct val="100000"/>
              <a:buChar char="–"/>
              <a:defRPr sz="2800">
                <a:solidFill>
                  <a:srgbClr val="000000"/>
                </a:solidFill>
                <a:latin typeface="Arial"/>
                <a:ea typeface="+mn-ea"/>
                <a:cs typeface="Arial"/>
              </a:defRPr>
            </a:lvl2pPr>
            <a:lvl3pPr marL="1143000" indent="-228600" algn="l" rtl="0" eaLnBrk="0" fontAlgn="base" hangingPunct="0">
              <a:spcBef>
                <a:spcPct val="20000"/>
              </a:spcBef>
              <a:spcAft>
                <a:spcPct val="0"/>
              </a:spcAft>
              <a:buSzPct val="100000"/>
              <a:buChar char="•"/>
              <a:defRPr sz="2400">
                <a:solidFill>
                  <a:srgbClr val="000000"/>
                </a:solidFill>
                <a:latin typeface="Arial"/>
                <a:ea typeface="+mn-ea"/>
                <a:cs typeface="Arial"/>
              </a:defRPr>
            </a:lvl3pPr>
            <a:lvl4pPr marL="1600200" indent="-228600" algn="l" rtl="0" eaLnBrk="0" fontAlgn="base" hangingPunct="0">
              <a:spcBef>
                <a:spcPct val="20000"/>
              </a:spcBef>
              <a:spcAft>
                <a:spcPct val="0"/>
              </a:spcAft>
              <a:buSzPct val="100000"/>
              <a:buChar char="–"/>
              <a:defRPr sz="2000">
                <a:solidFill>
                  <a:srgbClr val="000000"/>
                </a:solidFill>
                <a:latin typeface="Arial"/>
                <a:ea typeface="+mn-ea"/>
                <a:cs typeface="Arial"/>
              </a:defRPr>
            </a:lvl4pPr>
            <a:lvl5pPr marL="2057400" indent="-228600" algn="l" rtl="0" eaLnBrk="0" fontAlgn="base" hangingPunct="0">
              <a:spcBef>
                <a:spcPct val="20000"/>
              </a:spcBef>
              <a:spcAft>
                <a:spcPct val="0"/>
              </a:spcAft>
              <a:buSzPct val="100000"/>
              <a:buChar char="•"/>
              <a:defRPr sz="2000">
                <a:solidFill>
                  <a:srgbClr val="000000"/>
                </a:solidFill>
                <a:latin typeface="Arial"/>
                <a:ea typeface="+mn-ea"/>
                <a:cs typeface="Arial"/>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marL="0" indent="0" algn="just">
              <a:buNone/>
            </a:pPr>
            <a:r>
              <a:rPr lang="en-US" altLang="ko-KR" sz="1000" b="1" kern="0" dirty="0" err="1"/>
              <a:t>Europace</a:t>
            </a:r>
            <a:r>
              <a:rPr lang="en-US" altLang="ko-KR" sz="1000" b="1" kern="0" dirty="0"/>
              <a:t>. 2022 Nov 25;euac211</a:t>
            </a:r>
            <a:endParaRPr lang="ko-KR" altLang="en-US" sz="1000" b="1" kern="0" dirty="0"/>
          </a:p>
        </p:txBody>
      </p:sp>
    </p:spTree>
    <p:extLst>
      <p:ext uri="{BB962C8B-B14F-4D97-AF65-F5344CB8AC3E}">
        <p14:creationId xmlns:p14="http://schemas.microsoft.com/office/powerpoint/2010/main" val="31809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9239D6D-67F3-48DA-843E-C97951706324}"/>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30C73AFD-4AAF-415A-AF84-C3A49A447145}"/>
              </a:ext>
            </a:extLst>
          </p:cNvPr>
          <p:cNvSpPr>
            <a:spLocks noGrp="1"/>
          </p:cNvSpPr>
          <p:nvPr>
            <p:ph idx="1"/>
          </p:nvPr>
        </p:nvSpPr>
        <p:spPr>
          <a:xfrm>
            <a:off x="3135546" y="2570994"/>
            <a:ext cx="3630612" cy="2301668"/>
          </a:xfrm>
          <a:ln w="38100">
            <a:solidFill>
              <a:srgbClr val="FF0000"/>
            </a:solidFill>
          </a:ln>
        </p:spPr>
        <p:txBody>
          <a:bodyPr/>
          <a:lstStyle/>
          <a:p>
            <a:r>
              <a:rPr lang="en-US" altLang="ko-KR" sz="1400" dirty="0"/>
              <a:t>In this initial study of an exploratory dose, we demonstrate that </a:t>
            </a:r>
            <a:r>
              <a:rPr lang="en-US" altLang="ko-KR" sz="1400" b="1" u="sng" dirty="0"/>
              <a:t>endocardial focal PFA can be delivered using a prototype catheter</a:t>
            </a:r>
            <a:r>
              <a:rPr lang="en-US" altLang="ko-KR" sz="1400" dirty="0"/>
              <a:t>.</a:t>
            </a:r>
          </a:p>
          <a:p>
            <a:br>
              <a:rPr lang="en-US" altLang="ko-KR" sz="1400" dirty="0"/>
            </a:br>
            <a:r>
              <a:rPr lang="en-US" altLang="ko-KR" sz="1400" b="1" u="sng" dirty="0"/>
              <a:t>Myocardium-specific lesions were rapidly and safely created, with dimensions that are relevant for ablation of ventricular tachycardia </a:t>
            </a:r>
            <a:r>
              <a:rPr lang="en-US" altLang="ko-KR" sz="1400" dirty="0"/>
              <a:t>in the clinical setting. </a:t>
            </a:r>
            <a:br>
              <a:rPr lang="en-US" altLang="ko-KR" sz="1400" dirty="0"/>
            </a:br>
            <a:endParaRPr lang="ko-KR" altLang="en-US" sz="1400" dirty="0"/>
          </a:p>
        </p:txBody>
      </p:sp>
      <p:pic>
        <p:nvPicPr>
          <p:cNvPr id="4" name="그림 3">
            <a:extLst>
              <a:ext uri="{FF2B5EF4-FFF2-40B4-BE49-F238E27FC236}">
                <a16:creationId xmlns:a16="http://schemas.microsoft.com/office/drawing/2014/main" id="{8BBF8296-F867-4A3E-9BF6-45D7AF546961}"/>
              </a:ext>
            </a:extLst>
          </p:cNvPr>
          <p:cNvPicPr>
            <a:picLocks noChangeAspect="1"/>
          </p:cNvPicPr>
          <p:nvPr/>
        </p:nvPicPr>
        <p:blipFill rotWithShape="1">
          <a:blip r:embed="rId2"/>
          <a:srcRect b="71765"/>
          <a:stretch/>
        </p:blipFill>
        <p:spPr>
          <a:xfrm>
            <a:off x="0" y="0"/>
            <a:ext cx="4054703" cy="860170"/>
          </a:xfrm>
          <a:prstGeom prst="rect">
            <a:avLst/>
          </a:prstGeom>
        </p:spPr>
      </p:pic>
      <p:pic>
        <p:nvPicPr>
          <p:cNvPr id="6" name="그림 5">
            <a:extLst>
              <a:ext uri="{FF2B5EF4-FFF2-40B4-BE49-F238E27FC236}">
                <a16:creationId xmlns:a16="http://schemas.microsoft.com/office/drawing/2014/main" id="{ACE2E795-68FF-448D-916A-02ADAA282645}"/>
              </a:ext>
            </a:extLst>
          </p:cNvPr>
          <p:cNvPicPr>
            <a:picLocks noChangeAspect="1"/>
          </p:cNvPicPr>
          <p:nvPr/>
        </p:nvPicPr>
        <p:blipFill>
          <a:blip r:embed="rId3"/>
          <a:stretch>
            <a:fillRect/>
          </a:stretch>
        </p:blipFill>
        <p:spPr>
          <a:xfrm>
            <a:off x="0" y="1159126"/>
            <a:ext cx="3037119" cy="2640973"/>
          </a:xfrm>
          <a:prstGeom prst="rect">
            <a:avLst/>
          </a:prstGeom>
        </p:spPr>
      </p:pic>
      <p:pic>
        <p:nvPicPr>
          <p:cNvPr id="7" name="그림 6">
            <a:extLst>
              <a:ext uri="{FF2B5EF4-FFF2-40B4-BE49-F238E27FC236}">
                <a16:creationId xmlns:a16="http://schemas.microsoft.com/office/drawing/2014/main" id="{D5D24C0A-2524-42C7-840E-CDE211FA584C}"/>
              </a:ext>
            </a:extLst>
          </p:cNvPr>
          <p:cNvPicPr>
            <a:picLocks noChangeAspect="1"/>
          </p:cNvPicPr>
          <p:nvPr/>
        </p:nvPicPr>
        <p:blipFill>
          <a:blip r:embed="rId4"/>
          <a:stretch>
            <a:fillRect/>
          </a:stretch>
        </p:blipFill>
        <p:spPr>
          <a:xfrm>
            <a:off x="3135545" y="863853"/>
            <a:ext cx="3630612" cy="1692853"/>
          </a:xfrm>
          <a:prstGeom prst="rect">
            <a:avLst/>
          </a:prstGeom>
        </p:spPr>
      </p:pic>
      <p:sp>
        <p:nvSpPr>
          <p:cNvPr id="8" name="내용 개체 틀 2">
            <a:extLst>
              <a:ext uri="{FF2B5EF4-FFF2-40B4-BE49-F238E27FC236}">
                <a16:creationId xmlns:a16="http://schemas.microsoft.com/office/drawing/2014/main" id="{01E81023-3664-4B95-84D6-D5D124881571}"/>
              </a:ext>
            </a:extLst>
          </p:cNvPr>
          <p:cNvSpPr txBox="1">
            <a:spLocks/>
          </p:cNvSpPr>
          <p:nvPr/>
        </p:nvSpPr>
        <p:spPr bwMode="auto">
          <a:xfrm>
            <a:off x="4257675" y="4909010"/>
            <a:ext cx="2450307" cy="227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3200">
                <a:solidFill>
                  <a:srgbClr val="000000"/>
                </a:solidFill>
                <a:latin typeface="Arial"/>
                <a:ea typeface="+mn-ea"/>
                <a:cs typeface="Arial"/>
              </a:defRPr>
            </a:lvl1pPr>
            <a:lvl2pPr marL="742950" indent="-285750" algn="l" rtl="0" eaLnBrk="0" fontAlgn="base" hangingPunct="0">
              <a:spcBef>
                <a:spcPct val="20000"/>
              </a:spcBef>
              <a:spcAft>
                <a:spcPct val="0"/>
              </a:spcAft>
              <a:buSzPct val="100000"/>
              <a:buChar char="–"/>
              <a:defRPr sz="2800">
                <a:solidFill>
                  <a:srgbClr val="000000"/>
                </a:solidFill>
                <a:latin typeface="Arial"/>
                <a:ea typeface="+mn-ea"/>
                <a:cs typeface="Arial"/>
              </a:defRPr>
            </a:lvl2pPr>
            <a:lvl3pPr marL="1143000" indent="-228600" algn="l" rtl="0" eaLnBrk="0" fontAlgn="base" hangingPunct="0">
              <a:spcBef>
                <a:spcPct val="20000"/>
              </a:spcBef>
              <a:spcAft>
                <a:spcPct val="0"/>
              </a:spcAft>
              <a:buSzPct val="100000"/>
              <a:buChar char="•"/>
              <a:defRPr sz="2400">
                <a:solidFill>
                  <a:srgbClr val="000000"/>
                </a:solidFill>
                <a:latin typeface="Arial"/>
                <a:ea typeface="+mn-ea"/>
                <a:cs typeface="Arial"/>
              </a:defRPr>
            </a:lvl3pPr>
            <a:lvl4pPr marL="1600200" indent="-228600" algn="l" rtl="0" eaLnBrk="0" fontAlgn="base" hangingPunct="0">
              <a:spcBef>
                <a:spcPct val="20000"/>
              </a:spcBef>
              <a:spcAft>
                <a:spcPct val="0"/>
              </a:spcAft>
              <a:buSzPct val="100000"/>
              <a:buChar char="–"/>
              <a:defRPr sz="2000">
                <a:solidFill>
                  <a:srgbClr val="000000"/>
                </a:solidFill>
                <a:latin typeface="Arial"/>
                <a:ea typeface="+mn-ea"/>
                <a:cs typeface="Arial"/>
              </a:defRPr>
            </a:lvl4pPr>
            <a:lvl5pPr marL="2057400" indent="-228600" algn="l" rtl="0" eaLnBrk="0" fontAlgn="base" hangingPunct="0">
              <a:spcBef>
                <a:spcPct val="20000"/>
              </a:spcBef>
              <a:spcAft>
                <a:spcPct val="0"/>
              </a:spcAft>
              <a:buSzPct val="100000"/>
              <a:buChar char="•"/>
              <a:defRPr sz="2000">
                <a:solidFill>
                  <a:srgbClr val="000000"/>
                </a:solidFill>
                <a:latin typeface="Arial"/>
                <a:ea typeface="+mn-ea"/>
                <a:cs typeface="Arial"/>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marL="0" indent="0" algn="r">
              <a:buNone/>
            </a:pPr>
            <a:r>
              <a:rPr lang="pl-PL" altLang="ko-KR" sz="1000" b="1" kern="0" dirty="0"/>
              <a:t>Europace. 2020 Mar 1;22(3):434-439. </a:t>
            </a:r>
            <a:endParaRPr lang="ko-KR" altLang="en-US" sz="1000" b="1" kern="0" dirty="0"/>
          </a:p>
        </p:txBody>
      </p:sp>
    </p:spTree>
    <p:extLst>
      <p:ext uri="{BB962C8B-B14F-4D97-AF65-F5344CB8AC3E}">
        <p14:creationId xmlns:p14="http://schemas.microsoft.com/office/powerpoint/2010/main" val="1561863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B677F9F-A440-499D-80A7-0C22B6A46002}"/>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67D28244-1186-4183-AE83-D7BA703CC86C}"/>
              </a:ext>
            </a:extLst>
          </p:cNvPr>
          <p:cNvSpPr>
            <a:spLocks noGrp="1"/>
          </p:cNvSpPr>
          <p:nvPr>
            <p:ph idx="1"/>
          </p:nvPr>
        </p:nvSpPr>
        <p:spPr/>
        <p:txBody>
          <a:bodyPr/>
          <a:lstStyle/>
          <a:p>
            <a:endParaRPr lang="ko-KR" altLang="en-US"/>
          </a:p>
        </p:txBody>
      </p:sp>
      <p:pic>
        <p:nvPicPr>
          <p:cNvPr id="4" name="그림 3">
            <a:extLst>
              <a:ext uri="{FF2B5EF4-FFF2-40B4-BE49-F238E27FC236}">
                <a16:creationId xmlns:a16="http://schemas.microsoft.com/office/drawing/2014/main" id="{2123625C-A643-44EB-9A17-CBF2A4BEE236}"/>
              </a:ext>
            </a:extLst>
          </p:cNvPr>
          <p:cNvPicPr>
            <a:picLocks noChangeAspect="1"/>
          </p:cNvPicPr>
          <p:nvPr/>
        </p:nvPicPr>
        <p:blipFill>
          <a:blip r:embed="rId2"/>
          <a:stretch>
            <a:fillRect/>
          </a:stretch>
        </p:blipFill>
        <p:spPr>
          <a:xfrm>
            <a:off x="1" y="0"/>
            <a:ext cx="4179094" cy="696516"/>
          </a:xfrm>
          <a:prstGeom prst="rect">
            <a:avLst/>
          </a:prstGeom>
        </p:spPr>
      </p:pic>
      <p:pic>
        <p:nvPicPr>
          <p:cNvPr id="5" name="그림 4">
            <a:extLst>
              <a:ext uri="{FF2B5EF4-FFF2-40B4-BE49-F238E27FC236}">
                <a16:creationId xmlns:a16="http://schemas.microsoft.com/office/drawing/2014/main" id="{0B67DBDB-2DCC-4E17-9038-0CD9000BA0CE}"/>
              </a:ext>
            </a:extLst>
          </p:cNvPr>
          <p:cNvPicPr>
            <a:picLocks noChangeAspect="1"/>
          </p:cNvPicPr>
          <p:nvPr/>
        </p:nvPicPr>
        <p:blipFill>
          <a:blip r:embed="rId3"/>
          <a:stretch>
            <a:fillRect/>
          </a:stretch>
        </p:blipFill>
        <p:spPr>
          <a:xfrm>
            <a:off x="11560" y="1126064"/>
            <a:ext cx="3821457" cy="2745849"/>
          </a:xfrm>
          <a:prstGeom prst="rect">
            <a:avLst/>
          </a:prstGeom>
        </p:spPr>
      </p:pic>
      <p:sp>
        <p:nvSpPr>
          <p:cNvPr id="6" name="TextBox 5">
            <a:extLst>
              <a:ext uri="{FF2B5EF4-FFF2-40B4-BE49-F238E27FC236}">
                <a16:creationId xmlns:a16="http://schemas.microsoft.com/office/drawing/2014/main" id="{F1F4DE91-13E8-4AAE-88B4-96ECC585E5DF}"/>
              </a:ext>
            </a:extLst>
          </p:cNvPr>
          <p:cNvSpPr txBox="1"/>
          <p:nvPr/>
        </p:nvSpPr>
        <p:spPr>
          <a:xfrm flipH="1">
            <a:off x="3797297" y="4869333"/>
            <a:ext cx="3071812" cy="246221"/>
          </a:xfrm>
          <a:prstGeom prst="rect">
            <a:avLst/>
          </a:prstGeom>
          <a:noFill/>
        </p:spPr>
        <p:txBody>
          <a:bodyPr wrap="square" rtlCol="0">
            <a:spAutoFit/>
          </a:bodyPr>
          <a:lstStyle/>
          <a:p>
            <a:r>
              <a:rPr lang="pt-BR" altLang="ko-KR" sz="1000" b="1" dirty="0">
                <a:solidFill>
                  <a:schemeClr val="accent4">
                    <a:lumMod val="10000"/>
                  </a:schemeClr>
                </a:solidFill>
                <a:latin typeface="Arial" panose="020B0604020202020204" pitchFamily="34" charset="0"/>
                <a:cs typeface="Arial" panose="020B0604020202020204" pitchFamily="34" charset="0"/>
              </a:rPr>
              <a:t>Circ Arrhythm Electrophysiol. 2021;14:e010375.</a:t>
            </a:r>
            <a:endParaRPr lang="ko-KR" altLang="en-US" sz="1000" b="1" dirty="0">
              <a:solidFill>
                <a:schemeClr val="accent4">
                  <a:lumMod val="10000"/>
                </a:schemeClr>
              </a:solidFill>
              <a:latin typeface="Arial" panose="020B0604020202020204" pitchFamily="34" charset="0"/>
              <a:cs typeface="Arial" panose="020B0604020202020204" pitchFamily="34" charset="0"/>
            </a:endParaRPr>
          </a:p>
        </p:txBody>
      </p:sp>
      <p:pic>
        <p:nvPicPr>
          <p:cNvPr id="7" name="그림 6">
            <a:extLst>
              <a:ext uri="{FF2B5EF4-FFF2-40B4-BE49-F238E27FC236}">
                <a16:creationId xmlns:a16="http://schemas.microsoft.com/office/drawing/2014/main" id="{D239B737-5B61-4A83-AD44-3C675907E75B}"/>
              </a:ext>
            </a:extLst>
          </p:cNvPr>
          <p:cNvPicPr>
            <a:picLocks noChangeAspect="1"/>
          </p:cNvPicPr>
          <p:nvPr/>
        </p:nvPicPr>
        <p:blipFill>
          <a:blip r:embed="rId4"/>
          <a:stretch>
            <a:fillRect/>
          </a:stretch>
        </p:blipFill>
        <p:spPr>
          <a:xfrm>
            <a:off x="3844577" y="1532200"/>
            <a:ext cx="3006507" cy="2011097"/>
          </a:xfrm>
          <a:prstGeom prst="rect">
            <a:avLst/>
          </a:prstGeom>
        </p:spPr>
      </p:pic>
      <p:pic>
        <p:nvPicPr>
          <p:cNvPr id="8" name="그림 7">
            <a:extLst>
              <a:ext uri="{FF2B5EF4-FFF2-40B4-BE49-F238E27FC236}">
                <a16:creationId xmlns:a16="http://schemas.microsoft.com/office/drawing/2014/main" id="{67F6ACC7-6D44-4854-B9C9-466BF2A32E46}"/>
              </a:ext>
            </a:extLst>
          </p:cNvPr>
          <p:cNvPicPr>
            <a:picLocks noChangeAspect="1"/>
          </p:cNvPicPr>
          <p:nvPr/>
        </p:nvPicPr>
        <p:blipFill>
          <a:blip r:embed="rId5"/>
          <a:stretch>
            <a:fillRect/>
          </a:stretch>
        </p:blipFill>
        <p:spPr>
          <a:xfrm>
            <a:off x="0" y="1126064"/>
            <a:ext cx="3821457" cy="2638692"/>
          </a:xfrm>
          <a:prstGeom prst="rect">
            <a:avLst/>
          </a:prstGeom>
        </p:spPr>
      </p:pic>
      <p:cxnSp>
        <p:nvCxnSpPr>
          <p:cNvPr id="9" name="직선 연결선 8">
            <a:extLst>
              <a:ext uri="{FF2B5EF4-FFF2-40B4-BE49-F238E27FC236}">
                <a16:creationId xmlns:a16="http://schemas.microsoft.com/office/drawing/2014/main" id="{C335BEC6-7C8A-4918-A241-728D733D92C4}"/>
              </a:ext>
            </a:extLst>
          </p:cNvPr>
          <p:cNvCxnSpPr>
            <a:cxnSpLocks/>
          </p:cNvCxnSpPr>
          <p:nvPr/>
        </p:nvCxnSpPr>
        <p:spPr bwMode="auto">
          <a:xfrm>
            <a:off x="4837906" y="2090510"/>
            <a:ext cx="2020094"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1" name="직선 연결선 10">
            <a:extLst>
              <a:ext uri="{FF2B5EF4-FFF2-40B4-BE49-F238E27FC236}">
                <a16:creationId xmlns:a16="http://schemas.microsoft.com/office/drawing/2014/main" id="{7F2E1CA4-0167-434D-9E93-5602D1775309}"/>
              </a:ext>
            </a:extLst>
          </p:cNvPr>
          <p:cNvCxnSpPr>
            <a:cxnSpLocks/>
          </p:cNvCxnSpPr>
          <p:nvPr/>
        </p:nvCxnSpPr>
        <p:spPr bwMode="auto">
          <a:xfrm>
            <a:off x="3971927" y="2297680"/>
            <a:ext cx="2879157"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직선 연결선 12">
            <a:extLst>
              <a:ext uri="{FF2B5EF4-FFF2-40B4-BE49-F238E27FC236}">
                <a16:creationId xmlns:a16="http://schemas.microsoft.com/office/drawing/2014/main" id="{B9F893DD-6A59-4F03-84E7-7703B6701852}"/>
              </a:ext>
            </a:extLst>
          </p:cNvPr>
          <p:cNvCxnSpPr>
            <a:cxnSpLocks/>
          </p:cNvCxnSpPr>
          <p:nvPr/>
        </p:nvCxnSpPr>
        <p:spPr bwMode="auto">
          <a:xfrm>
            <a:off x="4837906" y="3104923"/>
            <a:ext cx="2013178"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5" name="직선 연결선 14">
            <a:extLst>
              <a:ext uri="{FF2B5EF4-FFF2-40B4-BE49-F238E27FC236}">
                <a16:creationId xmlns:a16="http://schemas.microsoft.com/office/drawing/2014/main" id="{1B31724E-A295-4BA4-B77B-B4F06FA0CBDD}"/>
              </a:ext>
            </a:extLst>
          </p:cNvPr>
          <p:cNvCxnSpPr>
            <a:cxnSpLocks/>
          </p:cNvCxnSpPr>
          <p:nvPr/>
        </p:nvCxnSpPr>
        <p:spPr bwMode="auto">
          <a:xfrm>
            <a:off x="3971927" y="3326380"/>
            <a:ext cx="2886073"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24677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C3CADD8-A8EF-4D0B-B781-C22EBD46F07F}"/>
              </a:ext>
            </a:extLst>
          </p:cNvPr>
          <p:cNvSpPr>
            <a:spLocks noGrp="1"/>
          </p:cNvSpPr>
          <p:nvPr>
            <p:ph type="title"/>
          </p:nvPr>
        </p:nvSpPr>
        <p:spPr>
          <a:xfrm>
            <a:off x="-457200" y="28575"/>
            <a:ext cx="7772400" cy="857250"/>
          </a:xfrm>
        </p:spPr>
        <p:txBody>
          <a:bodyPr/>
          <a:lstStyle/>
          <a:p>
            <a:r>
              <a:rPr lang="en-US" altLang="ko-KR" sz="2800" b="1" dirty="0"/>
              <a:t>Introduction</a:t>
            </a:r>
            <a:endParaRPr lang="ko-KR" altLang="en-US" sz="2800" b="1" dirty="0"/>
          </a:p>
        </p:txBody>
      </p:sp>
      <p:sp>
        <p:nvSpPr>
          <p:cNvPr id="3" name="TextBox 2">
            <a:extLst>
              <a:ext uri="{FF2B5EF4-FFF2-40B4-BE49-F238E27FC236}">
                <a16:creationId xmlns:a16="http://schemas.microsoft.com/office/drawing/2014/main" id="{4EACB816-0E5E-4BD4-BEB3-F983F9DB16BB}"/>
              </a:ext>
            </a:extLst>
          </p:cNvPr>
          <p:cNvSpPr txBox="1"/>
          <p:nvPr/>
        </p:nvSpPr>
        <p:spPr>
          <a:xfrm>
            <a:off x="0" y="885825"/>
            <a:ext cx="6858000" cy="3785652"/>
          </a:xfrm>
          <a:prstGeom prst="rect">
            <a:avLst/>
          </a:prstGeom>
          <a:noFill/>
        </p:spPr>
        <p:txBody>
          <a:bodyPr wrap="square" rtlCol="0">
            <a:spAutoFit/>
          </a:bodyPr>
          <a:lstStyle/>
          <a:p>
            <a:pPr marL="285750" indent="-285750">
              <a:buFont typeface="Arial" panose="020B0604020202020204" pitchFamily="34" charset="0"/>
              <a:buChar char="•"/>
            </a:pPr>
            <a:r>
              <a:rPr lang="en-US" altLang="ko-KR" sz="2000" b="1" dirty="0">
                <a:solidFill>
                  <a:schemeClr val="accent4">
                    <a:lumMod val="10000"/>
                  </a:schemeClr>
                </a:solidFill>
                <a:latin typeface="Arial" panose="020B0604020202020204" pitchFamily="34" charset="0"/>
                <a:cs typeface="Arial" panose="020B0604020202020204" pitchFamily="34" charset="0"/>
              </a:rPr>
              <a:t>Arrhythmias involved can range</a:t>
            </a:r>
            <a:r>
              <a:rPr lang="en-US" altLang="ko-KR" sz="2000" dirty="0">
                <a:solidFill>
                  <a:schemeClr val="accent4">
                    <a:lumMod val="10000"/>
                  </a:schemeClr>
                </a:solidFill>
                <a:latin typeface="Arial" panose="020B0604020202020204" pitchFamily="34" charset="0"/>
                <a:cs typeface="Arial" panose="020B0604020202020204" pitchFamily="34" charset="0"/>
              </a:rPr>
              <a:t> from</a:t>
            </a:r>
          </a:p>
          <a:p>
            <a:r>
              <a:rPr lang="en-US" altLang="ko-KR" sz="2000" dirty="0">
                <a:solidFill>
                  <a:schemeClr val="accent4">
                    <a:lumMod val="10000"/>
                  </a:schemeClr>
                </a:solidFill>
                <a:latin typeface="Arial" panose="020B0604020202020204" pitchFamily="34" charset="0"/>
                <a:cs typeface="Arial" panose="020B0604020202020204" pitchFamily="34" charset="0"/>
              </a:rPr>
              <a:t>   - Isolated premature ventricular complexes (</a:t>
            </a:r>
            <a:r>
              <a:rPr lang="en-US" altLang="ko-KR" sz="2000" b="1" dirty="0">
                <a:solidFill>
                  <a:schemeClr val="accent4">
                    <a:lumMod val="10000"/>
                  </a:schemeClr>
                </a:solidFill>
                <a:latin typeface="Arial" panose="020B0604020202020204" pitchFamily="34" charset="0"/>
                <a:cs typeface="Arial" panose="020B0604020202020204" pitchFamily="34" charset="0"/>
              </a:rPr>
              <a:t>PVC</a:t>
            </a:r>
            <a:r>
              <a:rPr lang="en-US" altLang="ko-KR" sz="2000" dirty="0">
                <a:solidFill>
                  <a:schemeClr val="accent4">
                    <a:lumMod val="10000"/>
                  </a:schemeClr>
                </a:solidFill>
                <a:latin typeface="Arial" panose="020B0604020202020204" pitchFamily="34" charset="0"/>
                <a:cs typeface="Arial" panose="020B0604020202020204" pitchFamily="34" charset="0"/>
              </a:rPr>
              <a:t>s) </a:t>
            </a:r>
          </a:p>
          <a:p>
            <a:r>
              <a:rPr lang="en-US" altLang="ko-KR" sz="2000" b="1" dirty="0">
                <a:solidFill>
                  <a:schemeClr val="accent4">
                    <a:lumMod val="10000"/>
                  </a:schemeClr>
                </a:solidFill>
                <a:latin typeface="Arial" panose="020B0604020202020204" pitchFamily="34" charset="0"/>
                <a:cs typeface="Arial" panose="020B0604020202020204" pitchFamily="34" charset="0"/>
              </a:rPr>
              <a:t>   </a:t>
            </a:r>
            <a:r>
              <a:rPr lang="en-US" altLang="ko-KR" sz="2000" dirty="0">
                <a:solidFill>
                  <a:schemeClr val="accent4">
                    <a:lumMod val="10000"/>
                  </a:schemeClr>
                </a:solidFill>
                <a:latin typeface="Arial" panose="020B0604020202020204" pitchFamily="34" charset="0"/>
                <a:cs typeface="Arial" panose="020B0604020202020204" pitchFamily="34" charset="0"/>
              </a:rPr>
              <a:t>-</a:t>
            </a:r>
            <a:r>
              <a:rPr lang="en-US" altLang="ko-KR" sz="2000" b="1" dirty="0">
                <a:solidFill>
                  <a:schemeClr val="accent4">
                    <a:lumMod val="10000"/>
                  </a:schemeClr>
                </a:solidFill>
                <a:latin typeface="Arial" panose="020B0604020202020204" pitchFamily="34" charset="0"/>
                <a:cs typeface="Arial" panose="020B0604020202020204" pitchFamily="34" charset="0"/>
              </a:rPr>
              <a:t> Scar-based, reentrant ventricular tachycardia (VT) </a:t>
            </a:r>
          </a:p>
          <a:p>
            <a:r>
              <a:rPr lang="en-US" altLang="ko-KR" sz="2000" b="1" dirty="0">
                <a:solidFill>
                  <a:schemeClr val="accent4">
                    <a:lumMod val="10000"/>
                  </a:schemeClr>
                </a:solidFill>
                <a:latin typeface="Arial" panose="020B0604020202020204" pitchFamily="34" charset="0"/>
                <a:cs typeface="Arial" panose="020B0604020202020204" pitchFamily="34" charset="0"/>
              </a:rPr>
              <a:t>      </a:t>
            </a:r>
            <a:r>
              <a:rPr lang="en-US" altLang="ko-KR" sz="2000" dirty="0" err="1">
                <a:solidFill>
                  <a:schemeClr val="accent4">
                    <a:lumMod val="10000"/>
                  </a:schemeClr>
                </a:solidFill>
                <a:latin typeface="Arial" panose="020B0604020202020204" pitchFamily="34" charset="0"/>
                <a:cs typeface="Arial" panose="020B0604020202020204" pitchFamily="34" charset="0"/>
              </a:rPr>
              <a:t>a/w</a:t>
            </a:r>
            <a:r>
              <a:rPr lang="en-US" altLang="ko-KR" sz="2000" dirty="0">
                <a:solidFill>
                  <a:schemeClr val="accent4">
                    <a:lumMod val="10000"/>
                  </a:schemeClr>
                </a:solidFill>
                <a:latin typeface="Arial" panose="020B0604020202020204" pitchFamily="34" charset="0"/>
                <a:cs typeface="Arial" panose="020B0604020202020204" pitchFamily="34" charset="0"/>
              </a:rPr>
              <a:t> </a:t>
            </a:r>
            <a:r>
              <a:rPr lang="en-US" altLang="ko-KR" sz="2000" b="1" dirty="0">
                <a:solidFill>
                  <a:schemeClr val="accent4">
                    <a:lumMod val="10000"/>
                  </a:schemeClr>
                </a:solidFill>
                <a:latin typeface="Arial" panose="020B0604020202020204" pitchFamily="34" charset="0"/>
                <a:cs typeface="Arial" panose="020B0604020202020204" pitchFamily="34" charset="0"/>
              </a:rPr>
              <a:t>structural heart disease &amp;heart failure</a:t>
            </a:r>
            <a:endParaRPr lang="en-US" altLang="ko-KR" sz="2000" dirty="0">
              <a:solidFill>
                <a:schemeClr val="accent4">
                  <a:lumMod val="1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tLang="ko-KR" sz="2000" dirty="0">
              <a:solidFill>
                <a:schemeClr val="accent4">
                  <a:lumMod val="1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tLang="ko-KR" sz="2000" dirty="0">
              <a:solidFill>
                <a:schemeClr val="accent4">
                  <a:lumMod val="1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sz="2000" b="1" u="sng" dirty="0">
                <a:solidFill>
                  <a:schemeClr val="accent4">
                    <a:lumMod val="10000"/>
                  </a:schemeClr>
                </a:solidFill>
                <a:latin typeface="Arial" panose="020B0604020202020204" pitchFamily="34" charset="0"/>
                <a:cs typeface="Arial" panose="020B0604020202020204" pitchFamily="34" charset="0"/>
              </a:rPr>
              <a:t>Repeated ablation </a:t>
            </a:r>
            <a:r>
              <a:rPr lang="en-US" altLang="ko-KR" sz="2000" dirty="0">
                <a:solidFill>
                  <a:schemeClr val="accent4">
                    <a:lumMod val="10000"/>
                  </a:schemeClr>
                </a:solidFill>
                <a:latin typeface="Arial" panose="020B0604020202020204" pitchFamily="34" charset="0"/>
                <a:cs typeface="Arial" panose="020B0604020202020204" pitchFamily="34" charset="0"/>
              </a:rPr>
              <a:t>procedures </a:t>
            </a:r>
            <a:r>
              <a:rPr lang="en-US" altLang="ko-KR" sz="2000" b="1" u="sng" dirty="0">
                <a:solidFill>
                  <a:schemeClr val="accent4">
                    <a:lumMod val="10000"/>
                  </a:schemeClr>
                </a:solidFill>
                <a:latin typeface="Arial" panose="020B0604020202020204" pitchFamily="34" charset="0"/>
                <a:cs typeface="Arial" panose="020B0604020202020204" pitchFamily="34" charset="0"/>
              </a:rPr>
              <a:t>may be needed </a:t>
            </a:r>
            <a:r>
              <a:rPr lang="en-US" altLang="ko-KR" sz="2000" dirty="0">
                <a:solidFill>
                  <a:schemeClr val="accent4">
                    <a:lumMod val="10000"/>
                  </a:schemeClr>
                </a:solidFill>
                <a:latin typeface="Arial" panose="020B0604020202020204" pitchFamily="34" charset="0"/>
                <a:cs typeface="Arial" panose="020B0604020202020204" pitchFamily="34" charset="0"/>
              </a:rPr>
              <a:t>to achieve successful control, particularly among those with </a:t>
            </a:r>
            <a:r>
              <a:rPr lang="en-US" altLang="ko-KR" sz="2000" b="1" dirty="0">
                <a:solidFill>
                  <a:schemeClr val="accent4">
                    <a:lumMod val="10000"/>
                  </a:schemeClr>
                </a:solidFill>
                <a:latin typeface="Arial" panose="020B0604020202020204" pitchFamily="34" charset="0"/>
                <a:cs typeface="Arial" panose="020B0604020202020204" pitchFamily="34" charset="0"/>
              </a:rPr>
              <a:t>nonischemic cardiomyopathy (NICM) </a:t>
            </a:r>
          </a:p>
          <a:p>
            <a:r>
              <a:rPr lang="en-US" altLang="ko-KR" sz="2000" dirty="0">
                <a:solidFill>
                  <a:schemeClr val="accent4">
                    <a:lumMod val="10000"/>
                  </a:schemeClr>
                </a:solidFill>
                <a:latin typeface="Arial" panose="020B0604020202020204" pitchFamily="34" charset="0"/>
                <a:cs typeface="Arial" panose="020B0604020202020204" pitchFamily="34" charset="0"/>
              </a:rPr>
              <a:t>   - Sites : interventricular septum, LV summit, non-septal</a:t>
            </a:r>
          </a:p>
          <a:p>
            <a:r>
              <a:rPr lang="en-US" altLang="ko-KR" sz="2000" dirty="0">
                <a:solidFill>
                  <a:schemeClr val="accent4">
                    <a:lumMod val="10000"/>
                  </a:schemeClr>
                </a:solidFill>
                <a:latin typeface="Arial" panose="020B0604020202020204" pitchFamily="34" charset="0"/>
                <a:cs typeface="Arial" panose="020B0604020202020204" pitchFamily="34" charset="0"/>
              </a:rPr>
              <a:t>                midmyocardial sites, and papillary muscles, </a:t>
            </a:r>
          </a:p>
          <a:p>
            <a:pPr marL="285750" indent="-285750">
              <a:buFont typeface="Arial" panose="020B0604020202020204" pitchFamily="34" charset="0"/>
              <a:buChar char="•"/>
            </a:pPr>
            <a:endParaRPr lang="en-US" altLang="ko-KR" sz="2000" dirty="0">
              <a:solidFill>
                <a:schemeClr val="accent4">
                  <a:lumMod val="10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9388F47-216C-49F2-9E39-9F3468984C50}"/>
              </a:ext>
            </a:extLst>
          </p:cNvPr>
          <p:cNvSpPr txBox="1"/>
          <p:nvPr/>
        </p:nvSpPr>
        <p:spPr>
          <a:xfrm flipH="1">
            <a:off x="3557587" y="4848448"/>
            <a:ext cx="3386138" cy="261610"/>
          </a:xfrm>
          <a:prstGeom prst="rect">
            <a:avLst/>
          </a:prstGeom>
          <a:noFill/>
        </p:spPr>
        <p:txBody>
          <a:bodyPr wrap="square" rtlCol="0">
            <a:spAutoFit/>
          </a:bodyPr>
          <a:lstStyle/>
          <a:p>
            <a:r>
              <a:rPr lang="pt-BR" altLang="ko-KR" sz="1100" b="1" dirty="0">
                <a:solidFill>
                  <a:schemeClr val="accent4">
                    <a:lumMod val="10000"/>
                  </a:schemeClr>
                </a:solidFill>
                <a:latin typeface="Arial" panose="020B0604020202020204" pitchFamily="34" charset="0"/>
                <a:cs typeface="Arial" panose="020B0604020202020204" pitchFamily="34" charset="0"/>
              </a:rPr>
              <a:t>Circ Arrhythm Electrophysiol. 2022;15:e011209</a:t>
            </a:r>
            <a:endParaRPr lang="ko-KR" altLang="en-US" sz="1100" b="1" dirty="0">
              <a:solidFill>
                <a:schemeClr val="accent4">
                  <a:lumMod val="10000"/>
                </a:schemeClr>
              </a:solidFill>
              <a:latin typeface="Arial" panose="020B0604020202020204" pitchFamily="34" charset="0"/>
              <a:cs typeface="Arial" panose="020B0604020202020204" pitchFamily="34" charset="0"/>
            </a:endParaRPr>
          </a:p>
        </p:txBody>
      </p:sp>
      <p:sp>
        <p:nvSpPr>
          <p:cNvPr id="6" name="직사각형 5">
            <a:extLst>
              <a:ext uri="{FF2B5EF4-FFF2-40B4-BE49-F238E27FC236}">
                <a16:creationId xmlns:a16="http://schemas.microsoft.com/office/drawing/2014/main" id="{D8692941-73A8-4296-8206-CB73684D6A63}"/>
              </a:ext>
            </a:extLst>
          </p:cNvPr>
          <p:cNvSpPr/>
          <p:nvPr/>
        </p:nvSpPr>
        <p:spPr bwMode="auto">
          <a:xfrm>
            <a:off x="221456" y="1221581"/>
            <a:ext cx="6300788" cy="957264"/>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ko-KR" altLang="en-US" dirty="0"/>
          </a:p>
        </p:txBody>
      </p:sp>
      <p:sp>
        <p:nvSpPr>
          <p:cNvPr id="7" name="직사각형 6">
            <a:extLst>
              <a:ext uri="{FF2B5EF4-FFF2-40B4-BE49-F238E27FC236}">
                <a16:creationId xmlns:a16="http://schemas.microsoft.com/office/drawing/2014/main" id="{8161CFDB-6A2D-4EC8-AA2E-8267218E148D}"/>
              </a:ext>
            </a:extLst>
          </p:cNvPr>
          <p:cNvSpPr/>
          <p:nvPr/>
        </p:nvSpPr>
        <p:spPr bwMode="auto">
          <a:xfrm>
            <a:off x="221456" y="3681253"/>
            <a:ext cx="6300788" cy="690723"/>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ko-KR" altLang="en-US" dirty="0"/>
          </a:p>
        </p:txBody>
      </p:sp>
    </p:spTree>
    <p:extLst>
      <p:ext uri="{BB962C8B-B14F-4D97-AF65-F5344CB8AC3E}">
        <p14:creationId xmlns:p14="http://schemas.microsoft.com/office/powerpoint/2010/main" val="316419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836B860-CDC9-4C1A-A5DE-B8AB4AF46E01}"/>
              </a:ext>
            </a:extLst>
          </p:cNvPr>
          <p:cNvSpPr>
            <a:spLocks noGrp="1"/>
          </p:cNvSpPr>
          <p:nvPr>
            <p:ph type="title"/>
          </p:nvPr>
        </p:nvSpPr>
        <p:spPr>
          <a:xfrm>
            <a:off x="3164683" y="1424408"/>
            <a:ext cx="3582327" cy="2107407"/>
          </a:xfrm>
          <a:ln w="38100">
            <a:solidFill>
              <a:srgbClr val="FF0000"/>
            </a:solidFill>
          </a:ln>
        </p:spPr>
        <p:txBody>
          <a:bodyPr/>
          <a:lstStyle/>
          <a:p>
            <a:pPr algn="l"/>
            <a:r>
              <a:rPr lang="en-US" altLang="ko-KR" sz="1600" b="1" dirty="0"/>
              <a:t>Conclusions</a:t>
            </a:r>
            <a:br>
              <a:rPr lang="en-US" altLang="ko-KR" sz="1600" dirty="0"/>
            </a:br>
            <a:r>
              <a:rPr lang="en-US" altLang="ko-KR" sz="1600" dirty="0"/>
              <a:t>PFA allows rapid, safe, and effective ablation of surviving islands of myocardium within and around infarcted LV substrate. This technology holds promise for treating infarct-related VT in humans </a:t>
            </a:r>
            <a:endParaRPr lang="ko-KR" altLang="en-US" sz="1600" dirty="0"/>
          </a:p>
        </p:txBody>
      </p:sp>
      <p:pic>
        <p:nvPicPr>
          <p:cNvPr id="3" name="그림 2">
            <a:extLst>
              <a:ext uri="{FF2B5EF4-FFF2-40B4-BE49-F238E27FC236}">
                <a16:creationId xmlns:a16="http://schemas.microsoft.com/office/drawing/2014/main" id="{B274B19C-3B3E-4D69-9226-5815842064C1}"/>
              </a:ext>
            </a:extLst>
          </p:cNvPr>
          <p:cNvPicPr>
            <a:picLocks noChangeAspect="1"/>
          </p:cNvPicPr>
          <p:nvPr/>
        </p:nvPicPr>
        <p:blipFill>
          <a:blip r:embed="rId2"/>
          <a:stretch>
            <a:fillRect/>
          </a:stretch>
        </p:blipFill>
        <p:spPr>
          <a:xfrm>
            <a:off x="0" y="25517"/>
            <a:ext cx="4105983" cy="865071"/>
          </a:xfrm>
          <a:prstGeom prst="rect">
            <a:avLst/>
          </a:prstGeom>
        </p:spPr>
      </p:pic>
      <p:pic>
        <p:nvPicPr>
          <p:cNvPr id="4" name="그림 3">
            <a:extLst>
              <a:ext uri="{FF2B5EF4-FFF2-40B4-BE49-F238E27FC236}">
                <a16:creationId xmlns:a16="http://schemas.microsoft.com/office/drawing/2014/main" id="{13FC0BC3-63DE-4135-9898-655C5FBE3F1D}"/>
              </a:ext>
            </a:extLst>
          </p:cNvPr>
          <p:cNvPicPr>
            <a:picLocks noChangeAspect="1"/>
          </p:cNvPicPr>
          <p:nvPr/>
        </p:nvPicPr>
        <p:blipFill>
          <a:blip r:embed="rId3"/>
          <a:stretch>
            <a:fillRect/>
          </a:stretch>
        </p:blipFill>
        <p:spPr>
          <a:xfrm>
            <a:off x="110990" y="1391010"/>
            <a:ext cx="2808201" cy="2478881"/>
          </a:xfrm>
          <a:prstGeom prst="rect">
            <a:avLst/>
          </a:prstGeom>
        </p:spPr>
      </p:pic>
      <p:pic>
        <p:nvPicPr>
          <p:cNvPr id="5" name="그림 4">
            <a:extLst>
              <a:ext uri="{FF2B5EF4-FFF2-40B4-BE49-F238E27FC236}">
                <a16:creationId xmlns:a16="http://schemas.microsoft.com/office/drawing/2014/main" id="{624CCC56-1E70-4E82-BA7B-2CC1FD78B339}"/>
              </a:ext>
            </a:extLst>
          </p:cNvPr>
          <p:cNvPicPr>
            <a:picLocks noChangeAspect="1"/>
          </p:cNvPicPr>
          <p:nvPr/>
        </p:nvPicPr>
        <p:blipFill>
          <a:blip r:embed="rId4"/>
          <a:stretch>
            <a:fillRect/>
          </a:stretch>
        </p:blipFill>
        <p:spPr>
          <a:xfrm>
            <a:off x="110990" y="1391010"/>
            <a:ext cx="2939311" cy="2478881"/>
          </a:xfrm>
          <a:prstGeom prst="rect">
            <a:avLst/>
          </a:prstGeom>
        </p:spPr>
      </p:pic>
      <p:pic>
        <p:nvPicPr>
          <p:cNvPr id="6" name="그림 5">
            <a:extLst>
              <a:ext uri="{FF2B5EF4-FFF2-40B4-BE49-F238E27FC236}">
                <a16:creationId xmlns:a16="http://schemas.microsoft.com/office/drawing/2014/main" id="{7E7D27F0-56D4-42B1-B3DC-CE788816F9B6}"/>
              </a:ext>
            </a:extLst>
          </p:cNvPr>
          <p:cNvPicPr>
            <a:picLocks noChangeAspect="1"/>
          </p:cNvPicPr>
          <p:nvPr/>
        </p:nvPicPr>
        <p:blipFill>
          <a:blip r:embed="rId5"/>
          <a:stretch>
            <a:fillRect/>
          </a:stretch>
        </p:blipFill>
        <p:spPr>
          <a:xfrm>
            <a:off x="17399" y="1367557"/>
            <a:ext cx="6840601" cy="2838090"/>
          </a:xfrm>
          <a:prstGeom prst="rect">
            <a:avLst/>
          </a:prstGeom>
        </p:spPr>
      </p:pic>
    </p:spTree>
    <p:extLst>
      <p:ext uri="{BB962C8B-B14F-4D97-AF65-F5344CB8AC3E}">
        <p14:creationId xmlns:p14="http://schemas.microsoft.com/office/powerpoint/2010/main" val="429311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C515E4D-0B45-4375-BCD6-A31D30A0F15F}"/>
              </a:ext>
            </a:extLst>
          </p:cNvPr>
          <p:cNvSpPr>
            <a:spLocks noGrp="1"/>
          </p:cNvSpPr>
          <p:nvPr>
            <p:ph type="title"/>
          </p:nvPr>
        </p:nvSpPr>
        <p:spPr>
          <a:xfrm>
            <a:off x="23815" y="3850395"/>
            <a:ext cx="3783804" cy="600075"/>
          </a:xfrm>
        </p:spPr>
        <p:txBody>
          <a:bodyPr/>
          <a:lstStyle/>
          <a:p>
            <a:r>
              <a:rPr lang="en-US" altLang="ko-KR" sz="1050" b="1" dirty="0"/>
              <a:t>Figure 3. Comparison of lesion dimensions at infarct border zone</a:t>
            </a:r>
            <a:r>
              <a:rPr lang="en-US" altLang="ko-KR" sz="1050" dirty="0"/>
              <a:t> </a:t>
            </a:r>
            <a:endParaRPr lang="ko-KR" altLang="en-US" sz="1050" dirty="0"/>
          </a:p>
        </p:txBody>
      </p:sp>
      <p:pic>
        <p:nvPicPr>
          <p:cNvPr id="3" name="그림 2">
            <a:extLst>
              <a:ext uri="{FF2B5EF4-FFF2-40B4-BE49-F238E27FC236}">
                <a16:creationId xmlns:a16="http://schemas.microsoft.com/office/drawing/2014/main" id="{746299CA-3297-45D6-9F57-AF7C56392D46}"/>
              </a:ext>
            </a:extLst>
          </p:cNvPr>
          <p:cNvPicPr>
            <a:picLocks noChangeAspect="1"/>
          </p:cNvPicPr>
          <p:nvPr/>
        </p:nvPicPr>
        <p:blipFill>
          <a:blip r:embed="rId2"/>
          <a:stretch>
            <a:fillRect/>
          </a:stretch>
        </p:blipFill>
        <p:spPr>
          <a:xfrm>
            <a:off x="1" y="0"/>
            <a:ext cx="3597638" cy="864394"/>
          </a:xfrm>
          <a:prstGeom prst="rect">
            <a:avLst/>
          </a:prstGeom>
        </p:spPr>
      </p:pic>
      <p:pic>
        <p:nvPicPr>
          <p:cNvPr id="4" name="그림 3">
            <a:extLst>
              <a:ext uri="{FF2B5EF4-FFF2-40B4-BE49-F238E27FC236}">
                <a16:creationId xmlns:a16="http://schemas.microsoft.com/office/drawing/2014/main" id="{F24E47E7-8991-4439-B004-2421CFAFC130}"/>
              </a:ext>
            </a:extLst>
          </p:cNvPr>
          <p:cNvPicPr>
            <a:picLocks noChangeAspect="1"/>
          </p:cNvPicPr>
          <p:nvPr/>
        </p:nvPicPr>
        <p:blipFill>
          <a:blip r:embed="rId3"/>
          <a:stretch>
            <a:fillRect/>
          </a:stretch>
        </p:blipFill>
        <p:spPr>
          <a:xfrm>
            <a:off x="3779043" y="266796"/>
            <a:ext cx="3078956" cy="3914774"/>
          </a:xfrm>
          <a:prstGeom prst="rect">
            <a:avLst/>
          </a:prstGeom>
        </p:spPr>
      </p:pic>
      <p:pic>
        <p:nvPicPr>
          <p:cNvPr id="5" name="그림 4">
            <a:extLst>
              <a:ext uri="{FF2B5EF4-FFF2-40B4-BE49-F238E27FC236}">
                <a16:creationId xmlns:a16="http://schemas.microsoft.com/office/drawing/2014/main" id="{9E21B99D-9675-4497-83CD-A756BD82C075}"/>
              </a:ext>
            </a:extLst>
          </p:cNvPr>
          <p:cNvPicPr>
            <a:picLocks noChangeAspect="1"/>
          </p:cNvPicPr>
          <p:nvPr/>
        </p:nvPicPr>
        <p:blipFill>
          <a:blip r:embed="rId4"/>
          <a:stretch>
            <a:fillRect/>
          </a:stretch>
        </p:blipFill>
        <p:spPr>
          <a:xfrm>
            <a:off x="23816" y="1469662"/>
            <a:ext cx="3783804" cy="2232664"/>
          </a:xfrm>
          <a:prstGeom prst="rect">
            <a:avLst/>
          </a:prstGeom>
        </p:spPr>
      </p:pic>
      <p:sp>
        <p:nvSpPr>
          <p:cNvPr id="6" name="TextBox 5">
            <a:extLst>
              <a:ext uri="{FF2B5EF4-FFF2-40B4-BE49-F238E27FC236}">
                <a16:creationId xmlns:a16="http://schemas.microsoft.com/office/drawing/2014/main" id="{22008DA3-325D-4BF8-8586-582CB6D41773}"/>
              </a:ext>
            </a:extLst>
          </p:cNvPr>
          <p:cNvSpPr txBox="1"/>
          <p:nvPr/>
        </p:nvSpPr>
        <p:spPr>
          <a:xfrm flipH="1">
            <a:off x="3807619" y="4807721"/>
            <a:ext cx="3184462" cy="246221"/>
          </a:xfrm>
          <a:prstGeom prst="rect">
            <a:avLst/>
          </a:prstGeom>
          <a:noFill/>
        </p:spPr>
        <p:txBody>
          <a:bodyPr wrap="square" rtlCol="0">
            <a:spAutoFit/>
          </a:bodyPr>
          <a:lstStyle/>
          <a:p>
            <a:r>
              <a:rPr lang="pt-BR" altLang="ko-KR" sz="1000" b="1" dirty="0">
                <a:solidFill>
                  <a:schemeClr val="accent4">
                    <a:lumMod val="10000"/>
                  </a:schemeClr>
                </a:solidFill>
                <a:latin typeface="Arial" panose="020B0604020202020204" pitchFamily="34" charset="0"/>
                <a:cs typeface="Arial" panose="020B0604020202020204" pitchFamily="34" charset="0"/>
              </a:rPr>
              <a:t>Circ Arrhythm Electrophysiol. 2022;15:e011209. </a:t>
            </a:r>
            <a:endParaRPr lang="ko-KR" altLang="en-US" sz="1000" b="1" dirty="0">
              <a:solidFill>
                <a:schemeClr val="accent4">
                  <a:lumMod val="10000"/>
                </a:schemeClr>
              </a:solidFill>
              <a:latin typeface="Arial" panose="020B0604020202020204" pitchFamily="34" charset="0"/>
              <a:cs typeface="Arial" panose="020B0604020202020204" pitchFamily="34" charset="0"/>
            </a:endParaRPr>
          </a:p>
        </p:txBody>
      </p:sp>
      <p:cxnSp>
        <p:nvCxnSpPr>
          <p:cNvPr id="7" name="직선 연결선 6">
            <a:extLst>
              <a:ext uri="{FF2B5EF4-FFF2-40B4-BE49-F238E27FC236}">
                <a16:creationId xmlns:a16="http://schemas.microsoft.com/office/drawing/2014/main" id="{1CC9ACD1-3F5D-48A2-88C5-F7AA82683FFE}"/>
              </a:ext>
            </a:extLst>
          </p:cNvPr>
          <p:cNvCxnSpPr>
            <a:cxnSpLocks/>
          </p:cNvCxnSpPr>
          <p:nvPr/>
        </p:nvCxnSpPr>
        <p:spPr bwMode="auto">
          <a:xfrm>
            <a:off x="5322095" y="2683442"/>
            <a:ext cx="1535904"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 name="직선 연결선 9">
            <a:extLst>
              <a:ext uri="{FF2B5EF4-FFF2-40B4-BE49-F238E27FC236}">
                <a16:creationId xmlns:a16="http://schemas.microsoft.com/office/drawing/2014/main" id="{7F32DBFA-1F61-4F20-8A0C-3E906D6BF61F}"/>
              </a:ext>
            </a:extLst>
          </p:cNvPr>
          <p:cNvCxnSpPr>
            <a:cxnSpLocks/>
          </p:cNvCxnSpPr>
          <p:nvPr/>
        </p:nvCxnSpPr>
        <p:spPr bwMode="auto">
          <a:xfrm>
            <a:off x="3952875" y="2842986"/>
            <a:ext cx="2905125"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 name="직선 연결선 11">
            <a:extLst>
              <a:ext uri="{FF2B5EF4-FFF2-40B4-BE49-F238E27FC236}">
                <a16:creationId xmlns:a16="http://schemas.microsoft.com/office/drawing/2014/main" id="{0012A693-5EDF-4ABC-ABFC-152D34C382A4}"/>
              </a:ext>
            </a:extLst>
          </p:cNvPr>
          <p:cNvCxnSpPr>
            <a:cxnSpLocks/>
          </p:cNvCxnSpPr>
          <p:nvPr/>
        </p:nvCxnSpPr>
        <p:spPr bwMode="auto">
          <a:xfrm>
            <a:off x="4364832" y="3014436"/>
            <a:ext cx="2493168"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4" name="직선 연결선 13">
            <a:extLst>
              <a:ext uri="{FF2B5EF4-FFF2-40B4-BE49-F238E27FC236}">
                <a16:creationId xmlns:a16="http://schemas.microsoft.com/office/drawing/2014/main" id="{C51B818C-FF2F-4E69-9CB8-2E8B09A4A8A9}"/>
              </a:ext>
            </a:extLst>
          </p:cNvPr>
          <p:cNvCxnSpPr>
            <a:cxnSpLocks/>
          </p:cNvCxnSpPr>
          <p:nvPr/>
        </p:nvCxnSpPr>
        <p:spPr bwMode="auto">
          <a:xfrm>
            <a:off x="3952875" y="3171598"/>
            <a:ext cx="2905124"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68916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0679CDE-0905-4060-91C3-AE00F730A1A5}"/>
              </a:ext>
            </a:extLst>
          </p:cNvPr>
          <p:cNvSpPr>
            <a:spLocks noGrp="1"/>
          </p:cNvSpPr>
          <p:nvPr>
            <p:ph type="title"/>
          </p:nvPr>
        </p:nvSpPr>
        <p:spPr>
          <a:xfrm>
            <a:off x="3977398" y="1615712"/>
            <a:ext cx="2813319" cy="2303622"/>
          </a:xfrm>
          <a:ln w="38100">
            <a:solidFill>
              <a:srgbClr val="FF0000"/>
            </a:solidFill>
          </a:ln>
        </p:spPr>
        <p:txBody>
          <a:bodyPr/>
          <a:lstStyle/>
          <a:p>
            <a:pPr algn="l"/>
            <a:r>
              <a:rPr lang="en-US" altLang="ko-KR" sz="1400" b="1" dirty="0"/>
              <a:t>Conclusions</a:t>
            </a:r>
            <a:br>
              <a:rPr lang="en-US" altLang="ko-KR" sz="1400" b="1" dirty="0"/>
            </a:br>
            <a:r>
              <a:rPr lang="en-US" altLang="ko-KR" sz="1400" dirty="0"/>
              <a:t>In a swine model, epicardial PFA directly on CAs allowed the</a:t>
            </a:r>
            <a:r>
              <a:rPr lang="en-US" altLang="ko-KR" sz="1400" b="1" u="sng" dirty="0"/>
              <a:t> creation of myocardial lesions</a:t>
            </a:r>
            <a:r>
              <a:rPr lang="en-US" altLang="ko-KR" sz="1400" dirty="0"/>
              <a:t> but </a:t>
            </a:r>
            <a:r>
              <a:rPr lang="en-US" altLang="ko-KR" sz="1400" b="1" u="sng" dirty="0"/>
              <a:t>led to a CA response</a:t>
            </a:r>
            <a:r>
              <a:rPr lang="en-US" altLang="ko-KR" sz="1400" dirty="0"/>
              <a:t> characterized by acute </a:t>
            </a:r>
            <a:r>
              <a:rPr lang="en-US" altLang="ko-KR" sz="1400" b="1" u="sng" dirty="0"/>
              <a:t>moderate spasm</a:t>
            </a:r>
            <a:r>
              <a:rPr lang="en-US" altLang="ko-KR" sz="1400" dirty="0"/>
              <a:t> and </a:t>
            </a:r>
            <a:r>
              <a:rPr lang="en-US" altLang="ko-KR" sz="1400" b="1" u="sng" dirty="0"/>
              <a:t>chronic mild stenosis via neointimal hyperplasia</a:t>
            </a:r>
            <a:r>
              <a:rPr lang="en-US" altLang="ko-KR" sz="1400" dirty="0"/>
              <a:t>.</a:t>
            </a:r>
            <a:endParaRPr lang="ko-KR" altLang="en-US" sz="1400" dirty="0"/>
          </a:p>
        </p:txBody>
      </p:sp>
      <p:pic>
        <p:nvPicPr>
          <p:cNvPr id="3" name="그림 2">
            <a:extLst>
              <a:ext uri="{FF2B5EF4-FFF2-40B4-BE49-F238E27FC236}">
                <a16:creationId xmlns:a16="http://schemas.microsoft.com/office/drawing/2014/main" id="{9B32461A-0C3D-4710-997A-165E614FE7B0}"/>
              </a:ext>
            </a:extLst>
          </p:cNvPr>
          <p:cNvPicPr>
            <a:picLocks noChangeAspect="1"/>
          </p:cNvPicPr>
          <p:nvPr/>
        </p:nvPicPr>
        <p:blipFill>
          <a:blip r:embed="rId2"/>
          <a:stretch>
            <a:fillRect/>
          </a:stretch>
        </p:blipFill>
        <p:spPr>
          <a:xfrm>
            <a:off x="0" y="1"/>
            <a:ext cx="4222631" cy="914400"/>
          </a:xfrm>
          <a:prstGeom prst="rect">
            <a:avLst/>
          </a:prstGeom>
        </p:spPr>
      </p:pic>
      <p:pic>
        <p:nvPicPr>
          <p:cNvPr id="5" name="그림 4">
            <a:extLst>
              <a:ext uri="{FF2B5EF4-FFF2-40B4-BE49-F238E27FC236}">
                <a16:creationId xmlns:a16="http://schemas.microsoft.com/office/drawing/2014/main" id="{1489C6A6-3371-4E11-8F8B-BD837EDDB1F4}"/>
              </a:ext>
            </a:extLst>
          </p:cNvPr>
          <p:cNvPicPr>
            <a:picLocks noChangeAspect="1"/>
          </p:cNvPicPr>
          <p:nvPr/>
        </p:nvPicPr>
        <p:blipFill>
          <a:blip r:embed="rId3"/>
          <a:stretch>
            <a:fillRect/>
          </a:stretch>
        </p:blipFill>
        <p:spPr>
          <a:xfrm>
            <a:off x="67283" y="1615712"/>
            <a:ext cx="3845337" cy="2668838"/>
          </a:xfrm>
          <a:prstGeom prst="rect">
            <a:avLst/>
          </a:prstGeom>
        </p:spPr>
      </p:pic>
      <p:sp>
        <p:nvSpPr>
          <p:cNvPr id="6" name="TextBox 5">
            <a:extLst>
              <a:ext uri="{FF2B5EF4-FFF2-40B4-BE49-F238E27FC236}">
                <a16:creationId xmlns:a16="http://schemas.microsoft.com/office/drawing/2014/main" id="{4DB94707-BE1B-4FC1-987A-BECB4129D56B}"/>
              </a:ext>
            </a:extLst>
          </p:cNvPr>
          <p:cNvSpPr txBox="1"/>
          <p:nvPr/>
        </p:nvSpPr>
        <p:spPr>
          <a:xfrm flipH="1">
            <a:off x="4386937" y="4820067"/>
            <a:ext cx="2471063" cy="244853"/>
          </a:xfrm>
          <a:prstGeom prst="rect">
            <a:avLst/>
          </a:prstGeom>
          <a:noFill/>
        </p:spPr>
        <p:txBody>
          <a:bodyPr wrap="square" rtlCol="0">
            <a:spAutoFit/>
          </a:bodyPr>
          <a:lstStyle/>
          <a:p>
            <a:r>
              <a:rPr lang="en-US" altLang="ko-KR" sz="1000" b="1" dirty="0">
                <a:solidFill>
                  <a:schemeClr val="accent4">
                    <a:lumMod val="10000"/>
                  </a:schemeClr>
                </a:solidFill>
                <a:latin typeface="Arial" panose="020B0604020202020204" pitchFamily="34" charset="0"/>
                <a:cs typeface="Arial" panose="020B0604020202020204" pitchFamily="34" charset="0"/>
              </a:rPr>
              <a:t>J Am Coll </a:t>
            </a:r>
            <a:r>
              <a:rPr lang="en-US" altLang="ko-KR" sz="1000" b="1" dirty="0" err="1">
                <a:solidFill>
                  <a:schemeClr val="accent4">
                    <a:lumMod val="10000"/>
                  </a:schemeClr>
                </a:solidFill>
                <a:latin typeface="Arial" panose="020B0604020202020204" pitchFamily="34" charset="0"/>
                <a:cs typeface="Arial" panose="020B0604020202020204" pitchFamily="34" charset="0"/>
              </a:rPr>
              <a:t>Cardiol</a:t>
            </a:r>
            <a:r>
              <a:rPr lang="en-US" altLang="ko-KR" sz="1000" b="1" dirty="0">
                <a:solidFill>
                  <a:schemeClr val="accent4">
                    <a:lumMod val="10000"/>
                  </a:schemeClr>
                </a:solidFill>
                <a:latin typeface="Arial" panose="020B0604020202020204" pitchFamily="34" charset="0"/>
                <a:cs typeface="Arial" panose="020B0604020202020204" pitchFamily="34" charset="0"/>
              </a:rPr>
              <a:t> EP. Oct 26, 2022. </a:t>
            </a:r>
            <a:endParaRPr lang="ko-KR" altLang="en-US" sz="1000" b="1" dirty="0">
              <a:solidFill>
                <a:schemeClr val="accent4">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27879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8E79409-E0AE-43E4-9BB9-FD6D67C9DFEA}"/>
              </a:ext>
            </a:extLst>
          </p:cNvPr>
          <p:cNvSpPr>
            <a:spLocks noGrp="1"/>
          </p:cNvSpPr>
          <p:nvPr>
            <p:ph type="title"/>
          </p:nvPr>
        </p:nvSpPr>
        <p:spPr/>
        <p:txBody>
          <a:bodyPr/>
          <a:lstStyle/>
          <a:p>
            <a:endParaRPr lang="ko-KR" altLang="en-US"/>
          </a:p>
        </p:txBody>
      </p:sp>
      <p:pic>
        <p:nvPicPr>
          <p:cNvPr id="3" name="그림 2">
            <a:extLst>
              <a:ext uri="{FF2B5EF4-FFF2-40B4-BE49-F238E27FC236}">
                <a16:creationId xmlns:a16="http://schemas.microsoft.com/office/drawing/2014/main" id="{892B0551-540F-4E3C-97F4-E28BCA063CF3}"/>
              </a:ext>
            </a:extLst>
          </p:cNvPr>
          <p:cNvPicPr>
            <a:picLocks noChangeAspect="1"/>
          </p:cNvPicPr>
          <p:nvPr/>
        </p:nvPicPr>
        <p:blipFill>
          <a:blip r:embed="rId2"/>
          <a:stretch>
            <a:fillRect/>
          </a:stretch>
        </p:blipFill>
        <p:spPr>
          <a:xfrm>
            <a:off x="14620" y="0"/>
            <a:ext cx="6843380" cy="4987548"/>
          </a:xfrm>
          <a:prstGeom prst="rect">
            <a:avLst/>
          </a:prstGeom>
        </p:spPr>
      </p:pic>
    </p:spTree>
    <p:extLst>
      <p:ext uri="{BB962C8B-B14F-4D97-AF65-F5344CB8AC3E}">
        <p14:creationId xmlns:p14="http://schemas.microsoft.com/office/powerpoint/2010/main" val="5134828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2E8C808-CBEB-41F2-9110-9F1859E956C9}"/>
              </a:ext>
            </a:extLst>
          </p:cNvPr>
          <p:cNvSpPr>
            <a:spLocks noGrp="1"/>
          </p:cNvSpPr>
          <p:nvPr>
            <p:ph type="title"/>
          </p:nvPr>
        </p:nvSpPr>
        <p:spPr>
          <a:xfrm>
            <a:off x="-1" y="78582"/>
            <a:ext cx="6858001" cy="1021557"/>
          </a:xfrm>
        </p:spPr>
        <p:txBody>
          <a:bodyPr/>
          <a:lstStyle/>
          <a:p>
            <a:r>
              <a:rPr lang="en-US" altLang="ko-KR" sz="2400" b="1" dirty="0">
                <a:latin typeface="Arial" panose="020B0604020202020204" pitchFamily="34" charset="0"/>
                <a:cs typeface="Arial" panose="020B0604020202020204" pitchFamily="34" charset="0"/>
              </a:rPr>
              <a:t>Pulsed</a:t>
            </a:r>
            <a:r>
              <a:rPr lang="ko-KR" altLang="en-US" sz="2400" b="1" dirty="0">
                <a:latin typeface="Arial" panose="020B0604020202020204" pitchFamily="34" charset="0"/>
                <a:cs typeface="Arial" panose="020B0604020202020204" pitchFamily="34" charset="0"/>
              </a:rPr>
              <a:t> </a:t>
            </a:r>
            <a:r>
              <a:rPr lang="en-US" altLang="ko-KR" sz="2400" b="1" dirty="0">
                <a:latin typeface="Arial" panose="020B0604020202020204" pitchFamily="34" charset="0"/>
                <a:cs typeface="Arial" panose="020B0604020202020204" pitchFamily="34" charset="0"/>
              </a:rPr>
              <a:t>field cryoablation</a:t>
            </a:r>
            <a:br>
              <a:rPr lang="en-US" altLang="ko-KR" sz="2400" b="1" dirty="0">
                <a:latin typeface="Arial" panose="020B0604020202020204" pitchFamily="34" charset="0"/>
                <a:cs typeface="Arial" panose="020B0604020202020204" pitchFamily="34" charset="0"/>
              </a:rPr>
            </a:br>
            <a:r>
              <a:rPr lang="en-US" altLang="ko-KR" sz="2400" b="1" dirty="0">
                <a:latin typeface="Arial" panose="020B0604020202020204" pitchFamily="34" charset="0"/>
                <a:cs typeface="Arial" panose="020B0604020202020204" pitchFamily="34" charset="0"/>
              </a:rPr>
              <a:t>- new version Adagio catheter</a:t>
            </a:r>
            <a:endParaRPr lang="ko-KR" altLang="en-US" sz="2400" b="1" dirty="0">
              <a:latin typeface="Arial" panose="020B0604020202020204" pitchFamily="34" charset="0"/>
              <a:cs typeface="Arial" panose="020B0604020202020204" pitchFamily="34" charset="0"/>
            </a:endParaRPr>
          </a:p>
        </p:txBody>
      </p:sp>
      <p:pic>
        <p:nvPicPr>
          <p:cNvPr id="8" name="그림 7">
            <a:extLst>
              <a:ext uri="{FF2B5EF4-FFF2-40B4-BE49-F238E27FC236}">
                <a16:creationId xmlns:a16="http://schemas.microsoft.com/office/drawing/2014/main" id="{5A899D3C-A4BB-4A18-ADA1-3A7CB6EAE53F}"/>
              </a:ext>
            </a:extLst>
          </p:cNvPr>
          <p:cNvPicPr>
            <a:picLocks noChangeAspect="1"/>
          </p:cNvPicPr>
          <p:nvPr/>
        </p:nvPicPr>
        <p:blipFill>
          <a:blip r:embed="rId2"/>
          <a:stretch>
            <a:fillRect/>
          </a:stretch>
        </p:blipFill>
        <p:spPr>
          <a:xfrm rot="5400000">
            <a:off x="111419" y="1597820"/>
            <a:ext cx="3981448" cy="2986086"/>
          </a:xfrm>
          <a:prstGeom prst="rect">
            <a:avLst/>
          </a:prstGeom>
        </p:spPr>
      </p:pic>
      <p:pic>
        <p:nvPicPr>
          <p:cNvPr id="10" name="그림 9">
            <a:extLst>
              <a:ext uri="{FF2B5EF4-FFF2-40B4-BE49-F238E27FC236}">
                <a16:creationId xmlns:a16="http://schemas.microsoft.com/office/drawing/2014/main" id="{36BDD158-3F0D-430F-B38B-185DECC14FF1}"/>
              </a:ext>
            </a:extLst>
          </p:cNvPr>
          <p:cNvPicPr>
            <a:picLocks noChangeAspect="1"/>
          </p:cNvPicPr>
          <p:nvPr/>
        </p:nvPicPr>
        <p:blipFill>
          <a:blip r:embed="rId3"/>
          <a:stretch>
            <a:fillRect/>
          </a:stretch>
        </p:blipFill>
        <p:spPr>
          <a:xfrm rot="5400000">
            <a:off x="2931319" y="1597820"/>
            <a:ext cx="3981450" cy="2986088"/>
          </a:xfrm>
          <a:prstGeom prst="rect">
            <a:avLst/>
          </a:prstGeom>
        </p:spPr>
      </p:pic>
    </p:spTree>
    <p:extLst>
      <p:ext uri="{BB962C8B-B14F-4D97-AF65-F5344CB8AC3E}">
        <p14:creationId xmlns:p14="http://schemas.microsoft.com/office/powerpoint/2010/main" val="819673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02E7C-76F5-564C-B79B-E15281019D64}"/>
              </a:ext>
            </a:extLst>
          </p:cNvPr>
          <p:cNvSpPr>
            <a:spLocks noGrp="1"/>
          </p:cNvSpPr>
          <p:nvPr>
            <p:ph type="title"/>
          </p:nvPr>
        </p:nvSpPr>
        <p:spPr>
          <a:xfrm>
            <a:off x="254794" y="257174"/>
            <a:ext cx="6172200" cy="530670"/>
          </a:xfrm>
        </p:spPr>
        <p:txBody>
          <a:bodyPr/>
          <a:lstStyle/>
          <a:p>
            <a:r>
              <a:rPr lang="en-US" sz="2400" b="1" dirty="0">
                <a:solidFill>
                  <a:srgbClr val="000000"/>
                </a:solidFill>
              </a:rPr>
              <a:t>Limitations in several studies of PFA</a:t>
            </a:r>
          </a:p>
        </p:txBody>
      </p:sp>
      <p:sp>
        <p:nvSpPr>
          <p:cNvPr id="9" name="Content Placeholder 2">
            <a:extLst>
              <a:ext uri="{FF2B5EF4-FFF2-40B4-BE49-F238E27FC236}">
                <a16:creationId xmlns:a16="http://schemas.microsoft.com/office/drawing/2014/main" id="{925A893B-42AE-8B48-B6BD-3A87B82122B1}"/>
              </a:ext>
            </a:extLst>
          </p:cNvPr>
          <p:cNvSpPr txBox="1">
            <a:spLocks/>
          </p:cNvSpPr>
          <p:nvPr/>
        </p:nvSpPr>
        <p:spPr bwMode="auto">
          <a:xfrm>
            <a:off x="0" y="1261536"/>
            <a:ext cx="6858000" cy="27409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normAutofit/>
          </a:bodyPr>
          <a:lstStyle>
            <a:lvl1pPr marL="342900" indent="-342900" algn="l" rtl="0" eaLnBrk="0" fontAlgn="base" hangingPunct="0">
              <a:spcBef>
                <a:spcPct val="20000"/>
              </a:spcBef>
              <a:spcAft>
                <a:spcPct val="0"/>
              </a:spcAft>
              <a:buSzPct val="100000"/>
              <a:buChar char="•"/>
              <a:defRPr sz="1800">
                <a:solidFill>
                  <a:schemeClr val="tx1">
                    <a:lumMod val="50000"/>
                    <a:lumOff val="50000"/>
                  </a:schemeClr>
                </a:solidFill>
                <a:latin typeface="Arial"/>
                <a:ea typeface="+mn-ea"/>
                <a:cs typeface="Arial"/>
              </a:defRPr>
            </a:lvl1pPr>
            <a:lvl2pPr marL="742950" indent="-285750" algn="l" rtl="0" eaLnBrk="0" fontAlgn="base" hangingPunct="0">
              <a:spcBef>
                <a:spcPct val="20000"/>
              </a:spcBef>
              <a:spcAft>
                <a:spcPct val="0"/>
              </a:spcAft>
              <a:buSzPct val="100000"/>
              <a:buChar char="–"/>
              <a:defRPr sz="1800">
                <a:solidFill>
                  <a:schemeClr val="tx1">
                    <a:lumMod val="50000"/>
                    <a:lumOff val="50000"/>
                  </a:schemeClr>
                </a:solidFill>
                <a:latin typeface="Arial"/>
                <a:ea typeface="+mn-ea"/>
                <a:cs typeface="Arial"/>
              </a:defRPr>
            </a:lvl2pPr>
            <a:lvl3pPr marL="1143000" indent="-228600" algn="l" rtl="0" eaLnBrk="0" fontAlgn="base" hangingPunct="0">
              <a:spcBef>
                <a:spcPct val="20000"/>
              </a:spcBef>
              <a:spcAft>
                <a:spcPct val="0"/>
              </a:spcAft>
              <a:buSzPct val="100000"/>
              <a:buChar char="•"/>
              <a:defRPr sz="1600">
                <a:solidFill>
                  <a:schemeClr val="tx1">
                    <a:lumMod val="50000"/>
                    <a:lumOff val="50000"/>
                  </a:schemeClr>
                </a:solidFill>
                <a:latin typeface="Arial"/>
                <a:ea typeface="+mn-ea"/>
                <a:cs typeface="Arial"/>
              </a:defRPr>
            </a:lvl3pPr>
            <a:lvl4pPr marL="1600200" indent="-228600" algn="l" rtl="0" eaLnBrk="0" fontAlgn="base" hangingPunct="0">
              <a:spcBef>
                <a:spcPct val="20000"/>
              </a:spcBef>
              <a:spcAft>
                <a:spcPct val="0"/>
              </a:spcAft>
              <a:buSzPct val="100000"/>
              <a:buChar char="–"/>
              <a:defRPr sz="1400">
                <a:solidFill>
                  <a:schemeClr val="tx1">
                    <a:lumMod val="50000"/>
                    <a:lumOff val="50000"/>
                  </a:schemeClr>
                </a:solidFill>
                <a:latin typeface="Arial"/>
                <a:ea typeface="+mn-ea"/>
                <a:cs typeface="Arial"/>
              </a:defRPr>
            </a:lvl4pPr>
            <a:lvl5pPr marL="2057400" indent="-228600" algn="l" rtl="0" eaLnBrk="0" fontAlgn="base" hangingPunct="0">
              <a:spcBef>
                <a:spcPct val="20000"/>
              </a:spcBef>
              <a:spcAft>
                <a:spcPct val="0"/>
              </a:spcAft>
              <a:buSzPct val="100000"/>
              <a:buChar char="•"/>
              <a:defRPr sz="1400">
                <a:solidFill>
                  <a:schemeClr val="tx1">
                    <a:lumMod val="50000"/>
                    <a:lumOff val="50000"/>
                  </a:schemeClr>
                </a:solidFill>
                <a:latin typeface="Arial"/>
                <a:ea typeface="+mn-ea"/>
                <a:cs typeface="Arial"/>
              </a:defRPr>
            </a:lvl5pPr>
            <a:lvl6pPr marL="2514600" indent="-228600" algn="l" rtl="0" eaLnBrk="0" fontAlgn="base" hangingPunct="0">
              <a:spcBef>
                <a:spcPct val="20000"/>
              </a:spcBef>
              <a:spcAft>
                <a:spcPct val="0"/>
              </a:spcAft>
              <a:buSzPct val="100000"/>
              <a:buChar char="•"/>
              <a:defRPr sz="18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18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18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1800">
                <a:solidFill>
                  <a:schemeClr val="tx1"/>
                </a:solidFill>
                <a:latin typeface="+mn-lt"/>
                <a:ea typeface="+mn-ea"/>
              </a:defRPr>
            </a:lvl9pPr>
          </a:lstStyle>
          <a:p>
            <a:pPr>
              <a:defRPr/>
            </a:pPr>
            <a:r>
              <a:rPr lang="en-US" sz="2000" kern="0" dirty="0">
                <a:solidFill>
                  <a:srgbClr val="000000"/>
                </a:solidFill>
                <a:ea typeface="ＭＳ Ｐゴシック"/>
              </a:rPr>
              <a:t>Preclinical swine/ animal studies</a:t>
            </a:r>
          </a:p>
          <a:p>
            <a:pPr>
              <a:defRPr/>
            </a:pPr>
            <a:r>
              <a:rPr lang="en-US" sz="2000" kern="0" dirty="0">
                <a:solidFill>
                  <a:srgbClr val="000000"/>
                </a:solidFill>
                <a:ea typeface="ＭＳ Ｐゴシック"/>
              </a:rPr>
              <a:t>Small sample size</a:t>
            </a:r>
            <a:endParaRPr lang="en-US" sz="2000" strike="sngStrike" kern="0" dirty="0">
              <a:solidFill>
                <a:srgbClr val="000000"/>
              </a:solidFill>
              <a:ea typeface="ＭＳ Ｐゴシック"/>
            </a:endParaRPr>
          </a:p>
          <a:p>
            <a:pPr>
              <a:defRPr/>
            </a:pPr>
            <a:r>
              <a:rPr lang="en-US" sz="2000" kern="0" dirty="0">
                <a:solidFill>
                  <a:srgbClr val="000000"/>
                </a:solidFill>
                <a:ea typeface="ＭＳ Ｐゴシック"/>
              </a:rPr>
              <a:t>Catheters/electroporation waveform optimized for atrial ablation</a:t>
            </a:r>
          </a:p>
          <a:p>
            <a:pPr>
              <a:defRPr/>
            </a:pPr>
            <a:r>
              <a:rPr lang="en-US" sz="2000" kern="0" dirty="0">
                <a:solidFill>
                  <a:srgbClr val="000000"/>
                </a:solidFill>
                <a:ea typeface="ＭＳ Ｐゴシック"/>
              </a:rPr>
              <a:t>Limited data about long term follow-up to address safety and efficacy</a:t>
            </a:r>
          </a:p>
        </p:txBody>
      </p:sp>
    </p:spTree>
    <p:extLst>
      <p:ext uri="{BB962C8B-B14F-4D97-AF65-F5344CB8AC3E}">
        <p14:creationId xmlns:p14="http://schemas.microsoft.com/office/powerpoint/2010/main" val="356361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CEE18-2664-D14D-BA55-E0793C443F4A}"/>
              </a:ext>
            </a:extLst>
          </p:cNvPr>
          <p:cNvSpPr>
            <a:spLocks noGrp="1"/>
          </p:cNvSpPr>
          <p:nvPr>
            <p:ph type="title"/>
          </p:nvPr>
        </p:nvSpPr>
        <p:spPr>
          <a:xfrm>
            <a:off x="0" y="166631"/>
            <a:ext cx="6807994" cy="490593"/>
          </a:xfrm>
        </p:spPr>
        <p:txBody>
          <a:bodyPr/>
          <a:lstStyle/>
          <a:p>
            <a:r>
              <a:rPr lang="en-US" sz="3200" b="1" dirty="0"/>
              <a:t>Summary (PFA)</a:t>
            </a:r>
          </a:p>
        </p:txBody>
      </p:sp>
      <p:sp>
        <p:nvSpPr>
          <p:cNvPr id="3" name="Content Placeholder 2">
            <a:extLst>
              <a:ext uri="{FF2B5EF4-FFF2-40B4-BE49-F238E27FC236}">
                <a16:creationId xmlns:a16="http://schemas.microsoft.com/office/drawing/2014/main" id="{8D13D2A6-D6C6-6D43-B70B-8483A4B28A4C}"/>
              </a:ext>
            </a:extLst>
          </p:cNvPr>
          <p:cNvSpPr>
            <a:spLocks noGrp="1"/>
          </p:cNvSpPr>
          <p:nvPr>
            <p:ph idx="1"/>
          </p:nvPr>
        </p:nvSpPr>
        <p:spPr>
          <a:xfrm>
            <a:off x="-1" y="1215816"/>
            <a:ext cx="6858001" cy="2982805"/>
          </a:xfrm>
        </p:spPr>
        <p:txBody>
          <a:bodyPr>
            <a:noAutofit/>
          </a:bodyPr>
          <a:lstStyle/>
          <a:p>
            <a:pPr>
              <a:spcBef>
                <a:spcPts val="0"/>
              </a:spcBef>
              <a:spcAft>
                <a:spcPts val="600"/>
              </a:spcAft>
            </a:pPr>
            <a:r>
              <a:rPr lang="en-US" sz="2000" dirty="0"/>
              <a:t>PFA of viable myocardium in and around infarcted substrate is feasible</a:t>
            </a:r>
          </a:p>
          <a:p>
            <a:pPr>
              <a:spcBef>
                <a:spcPts val="0"/>
              </a:spcBef>
              <a:spcAft>
                <a:spcPts val="600"/>
              </a:spcAft>
            </a:pPr>
            <a:r>
              <a:rPr lang="en-US" sz="2000" dirty="0"/>
              <a:t>Viable myocardium both within and epicardial to the infarct was successfully ablated</a:t>
            </a:r>
          </a:p>
          <a:p>
            <a:pPr>
              <a:spcBef>
                <a:spcPts val="0"/>
              </a:spcBef>
              <a:spcAft>
                <a:spcPts val="600"/>
              </a:spcAft>
            </a:pPr>
            <a:r>
              <a:rPr lang="en-US" sz="2000" dirty="0"/>
              <a:t>PFA waveforms quickly and safely produced</a:t>
            </a:r>
            <a:r>
              <a:rPr lang="en-US" sz="2000" dirty="0">
                <a:solidFill>
                  <a:srgbClr val="FF0000"/>
                </a:solidFill>
              </a:rPr>
              <a:t> </a:t>
            </a:r>
            <a:r>
              <a:rPr lang="en-US" sz="2000" dirty="0"/>
              <a:t>lesion depths</a:t>
            </a:r>
          </a:p>
        </p:txBody>
      </p:sp>
    </p:spTree>
    <p:extLst>
      <p:ext uri="{BB962C8B-B14F-4D97-AF65-F5344CB8AC3E}">
        <p14:creationId xmlns:p14="http://schemas.microsoft.com/office/powerpoint/2010/main" val="348211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표 6">
            <a:extLst>
              <a:ext uri="{FF2B5EF4-FFF2-40B4-BE49-F238E27FC236}">
                <a16:creationId xmlns:a16="http://schemas.microsoft.com/office/drawing/2014/main" id="{CBA8539E-169F-49B2-BE23-030B7C9A0CBF}"/>
              </a:ext>
            </a:extLst>
          </p:cNvPr>
          <p:cNvGraphicFramePr>
            <a:graphicFrameLocks noGrp="1"/>
          </p:cNvGraphicFramePr>
          <p:nvPr>
            <p:ph idx="1"/>
            <p:extLst>
              <p:ext uri="{D42A27DB-BD31-4B8C-83A1-F6EECF244321}">
                <p14:modId xmlns:p14="http://schemas.microsoft.com/office/powerpoint/2010/main" val="3866042136"/>
              </p:ext>
            </p:extLst>
          </p:nvPr>
        </p:nvGraphicFramePr>
        <p:xfrm>
          <a:off x="1" y="142873"/>
          <a:ext cx="6857999" cy="4981101"/>
        </p:xfrm>
        <a:graphic>
          <a:graphicData uri="http://schemas.openxmlformats.org/drawingml/2006/table">
            <a:tbl>
              <a:tblPr firstRow="1" bandRow="1">
                <a:tableStyleId>{17292A2E-F333-43FB-9621-5CBBE7FDCDCB}</a:tableStyleId>
              </a:tblPr>
              <a:tblGrid>
                <a:gridCol w="635793">
                  <a:extLst>
                    <a:ext uri="{9D8B030D-6E8A-4147-A177-3AD203B41FA5}">
                      <a16:colId xmlns:a16="http://schemas.microsoft.com/office/drawing/2014/main" val="1669176734"/>
                    </a:ext>
                  </a:extLst>
                </a:gridCol>
                <a:gridCol w="2786062">
                  <a:extLst>
                    <a:ext uri="{9D8B030D-6E8A-4147-A177-3AD203B41FA5}">
                      <a16:colId xmlns:a16="http://schemas.microsoft.com/office/drawing/2014/main" val="3016111684"/>
                    </a:ext>
                  </a:extLst>
                </a:gridCol>
                <a:gridCol w="3436144">
                  <a:extLst>
                    <a:ext uri="{9D8B030D-6E8A-4147-A177-3AD203B41FA5}">
                      <a16:colId xmlns:a16="http://schemas.microsoft.com/office/drawing/2014/main" val="3428134021"/>
                    </a:ext>
                  </a:extLst>
                </a:gridCol>
              </a:tblGrid>
              <a:tr h="374030">
                <a:tc>
                  <a:txBody>
                    <a:bodyPr/>
                    <a:lstStyle/>
                    <a:p>
                      <a:pPr latinLnBrk="1"/>
                      <a:endParaRPr lang="ko-KR" altLang="en-US" sz="1600" dirty="0">
                        <a:solidFill>
                          <a:schemeClr val="accent4">
                            <a:lumMod val="10000"/>
                          </a:schemeClr>
                        </a:solidFill>
                        <a:latin typeface="Arial" panose="020B0604020202020204" pitchFamily="34" charset="0"/>
                        <a:cs typeface="Arial" panose="020B0604020202020204" pitchFamily="34" charset="0"/>
                      </a:endParaRPr>
                    </a:p>
                  </a:txBody>
                  <a:tcPr/>
                </a:tc>
                <a:tc>
                  <a:txBody>
                    <a:bodyPr/>
                    <a:lstStyle/>
                    <a:p>
                      <a:pPr latinLnBrk="1"/>
                      <a:r>
                        <a:rPr lang="en-US" altLang="ko-KR" sz="1600" dirty="0">
                          <a:solidFill>
                            <a:schemeClr val="accent4">
                              <a:lumMod val="10000"/>
                            </a:schemeClr>
                          </a:solidFill>
                          <a:latin typeface="Arial" panose="020B0604020202020204" pitchFamily="34" charset="0"/>
                          <a:cs typeface="Arial" panose="020B0604020202020204" pitchFamily="34" charset="0"/>
                        </a:rPr>
                        <a:t>RFA</a:t>
                      </a:r>
                      <a:endParaRPr lang="ko-KR" altLang="en-US" sz="1600" dirty="0">
                        <a:solidFill>
                          <a:schemeClr val="accent4">
                            <a:lumMod val="10000"/>
                          </a:schemeClr>
                        </a:solidFill>
                        <a:latin typeface="Arial" panose="020B0604020202020204" pitchFamily="34" charset="0"/>
                        <a:cs typeface="Arial" panose="020B0604020202020204" pitchFamily="34" charset="0"/>
                      </a:endParaRPr>
                    </a:p>
                  </a:txBody>
                  <a:tcPr/>
                </a:tc>
                <a:tc>
                  <a:txBody>
                    <a:bodyPr/>
                    <a:lstStyle/>
                    <a:p>
                      <a:pPr latinLnBrk="1"/>
                      <a:r>
                        <a:rPr lang="en-US" altLang="ko-KR" sz="1600" dirty="0">
                          <a:solidFill>
                            <a:schemeClr val="accent4">
                              <a:lumMod val="10000"/>
                            </a:schemeClr>
                          </a:solidFill>
                          <a:latin typeface="Arial" panose="020B0604020202020204" pitchFamily="34" charset="0"/>
                          <a:cs typeface="Arial" panose="020B0604020202020204" pitchFamily="34" charset="0"/>
                        </a:rPr>
                        <a:t>PFA</a:t>
                      </a:r>
                      <a:endParaRPr lang="ko-KR" altLang="en-US" sz="1600" dirty="0">
                        <a:solidFill>
                          <a:schemeClr val="accent4">
                            <a:lumMod val="1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26479678"/>
                  </a:ext>
                </a:extLst>
              </a:tr>
              <a:tr h="374030">
                <a:tc>
                  <a:txBody>
                    <a:bodyPr/>
                    <a:lstStyle/>
                    <a:p>
                      <a:pPr latinLnBrk="1"/>
                      <a:r>
                        <a:rPr lang="ko-KR" altLang="en-US" sz="1600" b="1" dirty="0">
                          <a:solidFill>
                            <a:schemeClr val="accent4">
                              <a:lumMod val="10000"/>
                            </a:schemeClr>
                          </a:solidFill>
                          <a:latin typeface="Arial" panose="020B0604020202020204" pitchFamily="34" charset="0"/>
                          <a:cs typeface="Arial" panose="020B0604020202020204" pitchFamily="34" charset="0"/>
                        </a:rPr>
                        <a:t>장점</a:t>
                      </a:r>
                    </a:p>
                  </a:txBody>
                  <a:tcPr/>
                </a:tc>
                <a:tc>
                  <a:txBody>
                    <a:bodyPr/>
                    <a:lstStyle/>
                    <a:p>
                      <a:pPr latinLnBrk="1"/>
                      <a:r>
                        <a:rPr lang="ko-KR" altLang="en-US" sz="1600" dirty="0">
                          <a:solidFill>
                            <a:schemeClr val="accent4">
                              <a:lumMod val="10000"/>
                            </a:schemeClr>
                          </a:solidFill>
                          <a:latin typeface="Arial" panose="020B0604020202020204" pitchFamily="34" charset="0"/>
                          <a:cs typeface="Arial" panose="020B0604020202020204" pitchFamily="34" charset="0"/>
                        </a:rPr>
                        <a:t>익숙하다</a:t>
                      </a:r>
                    </a:p>
                  </a:txBody>
                  <a:tcPr/>
                </a:tc>
                <a:tc>
                  <a:txBody>
                    <a:bodyPr/>
                    <a:lstStyle/>
                    <a:p>
                      <a:pPr marL="0" marR="0" lvl="0" indent="0" algn="l" defTabSz="457200" rtl="0" eaLnBrk="1" fontAlgn="auto" latinLnBrk="1" hangingPunct="1">
                        <a:lnSpc>
                          <a:spcPct val="100000"/>
                        </a:lnSpc>
                        <a:spcBef>
                          <a:spcPts val="0"/>
                        </a:spcBef>
                        <a:spcAft>
                          <a:spcPts val="0"/>
                        </a:spcAft>
                        <a:buClrTx/>
                        <a:buSzTx/>
                        <a:buFontTx/>
                        <a:buNone/>
                        <a:tabLst/>
                        <a:defRPr/>
                      </a:pPr>
                      <a:r>
                        <a:rPr lang="ko-KR" altLang="en-US" sz="1600" dirty="0">
                          <a:solidFill>
                            <a:schemeClr val="accent4">
                              <a:lumMod val="10000"/>
                            </a:schemeClr>
                          </a:solidFill>
                          <a:latin typeface="Arial" panose="020B0604020202020204" pitchFamily="34" charset="0"/>
                          <a:cs typeface="Arial" panose="020B0604020202020204" pitchFamily="34" charset="0"/>
                        </a:rPr>
                        <a:t>빠르다</a:t>
                      </a:r>
                    </a:p>
                  </a:txBody>
                  <a:tcPr/>
                </a:tc>
                <a:extLst>
                  <a:ext uri="{0D108BD9-81ED-4DB2-BD59-A6C34878D82A}">
                    <a16:rowId xmlns:a16="http://schemas.microsoft.com/office/drawing/2014/main" val="1533563878"/>
                  </a:ext>
                </a:extLst>
              </a:tr>
              <a:tr h="609253">
                <a:tc>
                  <a:txBody>
                    <a:bodyPr/>
                    <a:lstStyle/>
                    <a:p>
                      <a:pPr latinLnBrk="1"/>
                      <a:endParaRPr lang="ko-KR" altLang="en-US" sz="1600" dirty="0">
                        <a:solidFill>
                          <a:schemeClr val="accent4">
                            <a:lumMod val="10000"/>
                          </a:schemeClr>
                        </a:solidFill>
                        <a:latin typeface="Arial" panose="020B0604020202020204" pitchFamily="34" charset="0"/>
                        <a:cs typeface="Arial" panose="020B0604020202020204" pitchFamily="34" charset="0"/>
                      </a:endParaRPr>
                    </a:p>
                  </a:txBody>
                  <a:tcPr/>
                </a:tc>
                <a:tc>
                  <a:txBody>
                    <a:bodyPr/>
                    <a:lstStyle/>
                    <a:p>
                      <a:pPr latinLnBrk="1"/>
                      <a:r>
                        <a:rPr lang="ko-KR" altLang="en-US" sz="1600" dirty="0">
                          <a:solidFill>
                            <a:schemeClr val="accent4">
                              <a:lumMod val="10000"/>
                            </a:schemeClr>
                          </a:solidFill>
                          <a:latin typeface="Arial" panose="020B0604020202020204" pitchFamily="34" charset="0"/>
                          <a:cs typeface="Arial" panose="020B0604020202020204" pitchFamily="34" charset="0"/>
                        </a:rPr>
                        <a:t>다양한 임상경험으로 예후를 예측할 수 있다</a:t>
                      </a:r>
                      <a:r>
                        <a:rPr lang="en-US" altLang="ko-KR" sz="1600" dirty="0">
                          <a:solidFill>
                            <a:schemeClr val="accent4">
                              <a:lumMod val="10000"/>
                            </a:schemeClr>
                          </a:solidFill>
                          <a:latin typeface="Arial" panose="020B0604020202020204" pitchFamily="34" charset="0"/>
                          <a:cs typeface="Arial" panose="020B0604020202020204" pitchFamily="34" charset="0"/>
                        </a:rPr>
                        <a:t>.</a:t>
                      </a:r>
                      <a:endParaRPr lang="ko-KR" altLang="en-US" sz="1600" dirty="0">
                        <a:solidFill>
                          <a:schemeClr val="accent4">
                            <a:lumMod val="10000"/>
                          </a:schemeClr>
                        </a:solidFill>
                        <a:latin typeface="Arial" panose="020B0604020202020204" pitchFamily="34" charset="0"/>
                        <a:cs typeface="Arial" panose="020B0604020202020204" pitchFamily="34" charset="0"/>
                      </a:endParaRPr>
                    </a:p>
                  </a:txBody>
                  <a:tcPr/>
                </a:tc>
                <a:tc>
                  <a:txBody>
                    <a:bodyPr/>
                    <a:lstStyle/>
                    <a:p>
                      <a:pPr latinLnBrk="1"/>
                      <a:r>
                        <a:rPr lang="en-US" altLang="ko-KR" sz="1600" dirty="0">
                          <a:solidFill>
                            <a:schemeClr val="accent4">
                              <a:lumMod val="10000"/>
                            </a:schemeClr>
                          </a:solidFill>
                          <a:latin typeface="Arial" panose="020B0604020202020204" pitchFamily="34" charset="0"/>
                          <a:cs typeface="Arial" panose="020B0604020202020204" pitchFamily="34" charset="0"/>
                        </a:rPr>
                        <a:t>Scar area</a:t>
                      </a:r>
                      <a:r>
                        <a:rPr lang="ko-KR" altLang="en-US" sz="1600" dirty="0">
                          <a:solidFill>
                            <a:schemeClr val="accent4">
                              <a:lumMod val="10000"/>
                            </a:schemeClr>
                          </a:solidFill>
                          <a:latin typeface="Arial" panose="020B0604020202020204" pitchFamily="34" charset="0"/>
                          <a:cs typeface="Arial" panose="020B0604020202020204" pitchFamily="34" charset="0"/>
                        </a:rPr>
                        <a:t>에도 쉽게 </a:t>
                      </a:r>
                      <a:r>
                        <a:rPr lang="en-US" altLang="ko-KR" sz="1600" dirty="0">
                          <a:solidFill>
                            <a:schemeClr val="accent4">
                              <a:lumMod val="10000"/>
                            </a:schemeClr>
                          </a:solidFill>
                          <a:latin typeface="Arial" panose="020B0604020202020204" pitchFamily="34" charset="0"/>
                          <a:cs typeface="Arial" panose="020B0604020202020204" pitchFamily="34" charset="0"/>
                        </a:rPr>
                        <a:t>ablation</a:t>
                      </a:r>
                      <a:r>
                        <a:rPr lang="ko-KR" altLang="en-US" sz="1600" dirty="0">
                          <a:solidFill>
                            <a:schemeClr val="accent4">
                              <a:lumMod val="10000"/>
                            </a:schemeClr>
                          </a:solidFill>
                          <a:latin typeface="Arial" panose="020B0604020202020204" pitchFamily="34" charset="0"/>
                          <a:cs typeface="Arial" panose="020B0604020202020204" pitchFamily="34" charset="0"/>
                        </a:rPr>
                        <a:t>된다</a:t>
                      </a:r>
                    </a:p>
                    <a:p>
                      <a:pPr latinLnBrk="1"/>
                      <a:endParaRPr lang="ko-KR" altLang="en-US" sz="1600" dirty="0">
                        <a:solidFill>
                          <a:schemeClr val="accent4">
                            <a:lumMod val="1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89762766"/>
                  </a:ext>
                </a:extLst>
              </a:tr>
              <a:tr h="371475">
                <a:tc>
                  <a:txBody>
                    <a:bodyPr/>
                    <a:lstStyle/>
                    <a:p>
                      <a:pPr latinLnBrk="1"/>
                      <a:endParaRPr lang="ko-KR" altLang="en-US" sz="1600" dirty="0">
                        <a:solidFill>
                          <a:schemeClr val="accent4">
                            <a:lumMod val="10000"/>
                          </a:schemeClr>
                        </a:solidFill>
                        <a:latin typeface="Arial" panose="020B0604020202020204" pitchFamily="34" charset="0"/>
                        <a:cs typeface="Arial" panose="020B0604020202020204" pitchFamily="34" charset="0"/>
                      </a:endParaRPr>
                    </a:p>
                  </a:txBody>
                  <a:tcPr/>
                </a:tc>
                <a:tc>
                  <a:txBody>
                    <a:bodyPr/>
                    <a:lstStyle/>
                    <a:p>
                      <a:pPr latinLnBrk="1"/>
                      <a:endParaRPr lang="ko-KR" altLang="en-US" sz="1600" dirty="0">
                        <a:solidFill>
                          <a:schemeClr val="accent4">
                            <a:lumMod val="10000"/>
                          </a:schemeClr>
                        </a:solidFill>
                        <a:latin typeface="Arial" panose="020B0604020202020204" pitchFamily="34" charset="0"/>
                        <a:cs typeface="Arial" panose="020B0604020202020204" pitchFamily="34" charset="0"/>
                      </a:endParaRPr>
                    </a:p>
                  </a:txBody>
                  <a:tcPr/>
                </a:tc>
                <a:tc>
                  <a:txBody>
                    <a:bodyPr/>
                    <a:lstStyle/>
                    <a:p>
                      <a:pPr latinLnBrk="1"/>
                      <a:r>
                        <a:rPr lang="en-US" altLang="ko-KR" sz="1600" dirty="0">
                          <a:solidFill>
                            <a:schemeClr val="accent4">
                              <a:lumMod val="10000"/>
                            </a:schemeClr>
                          </a:solidFill>
                          <a:latin typeface="Arial" panose="020B0604020202020204" pitchFamily="34" charset="0"/>
                          <a:cs typeface="Arial" panose="020B0604020202020204" pitchFamily="34" charset="0"/>
                        </a:rPr>
                        <a:t>N/A/V collateral damage</a:t>
                      </a:r>
                      <a:r>
                        <a:rPr lang="ko-KR" altLang="en-US" sz="1600" dirty="0">
                          <a:solidFill>
                            <a:schemeClr val="accent4">
                              <a:lumMod val="10000"/>
                            </a:schemeClr>
                          </a:solidFill>
                          <a:latin typeface="Arial" panose="020B0604020202020204" pitchFamily="34" charset="0"/>
                          <a:cs typeface="Arial" panose="020B0604020202020204" pitchFamily="34" charset="0"/>
                        </a:rPr>
                        <a:t>가 적다</a:t>
                      </a:r>
                    </a:p>
                  </a:txBody>
                  <a:tcPr/>
                </a:tc>
                <a:extLst>
                  <a:ext uri="{0D108BD9-81ED-4DB2-BD59-A6C34878D82A}">
                    <a16:rowId xmlns:a16="http://schemas.microsoft.com/office/drawing/2014/main" val="3995881664"/>
                  </a:ext>
                </a:extLst>
              </a:tr>
              <a:tr h="221456">
                <a:tc>
                  <a:txBody>
                    <a:bodyPr/>
                    <a:lstStyle/>
                    <a:p>
                      <a:pPr latinLnBrk="1"/>
                      <a:endParaRPr lang="ko-KR" altLang="en-US" sz="1600" dirty="0">
                        <a:solidFill>
                          <a:schemeClr val="accent4">
                            <a:lumMod val="10000"/>
                          </a:schemeClr>
                        </a:solidFill>
                        <a:latin typeface="Arial" panose="020B0604020202020204" pitchFamily="34" charset="0"/>
                        <a:cs typeface="Arial" panose="020B0604020202020204" pitchFamily="34" charset="0"/>
                      </a:endParaRPr>
                    </a:p>
                  </a:txBody>
                  <a:tcPr/>
                </a:tc>
                <a:tc>
                  <a:txBody>
                    <a:bodyPr/>
                    <a:lstStyle/>
                    <a:p>
                      <a:pPr latinLnBrk="1"/>
                      <a:endParaRPr lang="ko-KR" altLang="en-US" sz="1600" dirty="0">
                        <a:solidFill>
                          <a:schemeClr val="accent4">
                            <a:lumMod val="10000"/>
                          </a:schemeClr>
                        </a:solidFill>
                        <a:latin typeface="Arial" panose="020B0604020202020204" pitchFamily="34" charset="0"/>
                        <a:cs typeface="Arial" panose="020B0604020202020204" pitchFamily="34" charset="0"/>
                      </a:endParaRPr>
                    </a:p>
                  </a:txBody>
                  <a:tcPr/>
                </a:tc>
                <a:tc>
                  <a:txBody>
                    <a:bodyPr/>
                    <a:lstStyle/>
                    <a:p>
                      <a:pPr latinLnBrk="1"/>
                      <a:r>
                        <a:rPr lang="en-US" altLang="ko-KR" sz="1600" dirty="0">
                          <a:solidFill>
                            <a:schemeClr val="accent4">
                              <a:lumMod val="10000"/>
                            </a:schemeClr>
                          </a:solidFill>
                          <a:latin typeface="Arial" panose="020B0604020202020204" pitchFamily="34" charset="0"/>
                          <a:cs typeface="Arial" panose="020B0604020202020204" pitchFamily="34" charset="0"/>
                        </a:rPr>
                        <a:t>Contact</a:t>
                      </a:r>
                      <a:r>
                        <a:rPr lang="ko-KR" altLang="en-US" sz="1600" dirty="0">
                          <a:solidFill>
                            <a:schemeClr val="accent4">
                              <a:lumMod val="10000"/>
                            </a:schemeClr>
                          </a:solidFill>
                          <a:latin typeface="Arial" panose="020B0604020202020204" pitchFamily="34" charset="0"/>
                          <a:cs typeface="Arial" panose="020B0604020202020204" pitchFamily="34" charset="0"/>
                        </a:rPr>
                        <a:t>이 꼭 필요하지 않을 수 있다</a:t>
                      </a:r>
                      <a:r>
                        <a:rPr lang="en-US" altLang="ko-KR" sz="1600" dirty="0">
                          <a:solidFill>
                            <a:schemeClr val="accent4">
                              <a:lumMod val="10000"/>
                            </a:schemeClr>
                          </a:solidFill>
                          <a:latin typeface="Arial" panose="020B0604020202020204" pitchFamily="34" charset="0"/>
                          <a:cs typeface="Arial" panose="020B0604020202020204" pitchFamily="34" charset="0"/>
                        </a:rPr>
                        <a:t>.</a:t>
                      </a:r>
                      <a:endParaRPr lang="ko-KR" altLang="en-US" sz="1600" dirty="0">
                        <a:solidFill>
                          <a:schemeClr val="accent4">
                            <a:lumMod val="1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5797191"/>
                  </a:ext>
                </a:extLst>
              </a:tr>
              <a:tr h="600553">
                <a:tc>
                  <a:txBody>
                    <a:bodyPr/>
                    <a:lstStyle/>
                    <a:p>
                      <a:pPr latinLnBrk="1"/>
                      <a:r>
                        <a:rPr lang="ko-KR" altLang="en-US" sz="1600" b="1" dirty="0">
                          <a:solidFill>
                            <a:schemeClr val="accent4">
                              <a:lumMod val="10000"/>
                            </a:schemeClr>
                          </a:solidFill>
                          <a:latin typeface="Arial" panose="020B0604020202020204" pitchFamily="34" charset="0"/>
                          <a:cs typeface="Arial" panose="020B0604020202020204" pitchFamily="34" charset="0"/>
                        </a:rPr>
                        <a:t>단점</a:t>
                      </a:r>
                    </a:p>
                  </a:txBody>
                  <a:tcPr/>
                </a:tc>
                <a:tc>
                  <a:txBody>
                    <a:bodyPr/>
                    <a:lstStyle/>
                    <a:p>
                      <a:pPr latinLnBrk="1"/>
                      <a:r>
                        <a:rPr lang="ko-KR" altLang="en-US" sz="1600" dirty="0">
                          <a:solidFill>
                            <a:schemeClr val="accent4">
                              <a:lumMod val="10000"/>
                            </a:schemeClr>
                          </a:solidFill>
                          <a:latin typeface="Arial" panose="020B0604020202020204" pitchFamily="34" charset="0"/>
                          <a:cs typeface="Arial" panose="020B0604020202020204" pitchFamily="34" charset="0"/>
                        </a:rPr>
                        <a:t>오래 걸린다</a:t>
                      </a:r>
                      <a:r>
                        <a:rPr lang="en-US" altLang="ko-KR" sz="1600" dirty="0">
                          <a:solidFill>
                            <a:schemeClr val="accent4">
                              <a:lumMod val="10000"/>
                            </a:schemeClr>
                          </a:solidFill>
                          <a:latin typeface="Arial" panose="020B0604020202020204" pitchFamily="34" charset="0"/>
                          <a:cs typeface="Arial" panose="020B0604020202020204" pitchFamily="34" charset="0"/>
                        </a:rPr>
                        <a:t>.</a:t>
                      </a:r>
                      <a:endParaRPr lang="ko-KR" altLang="en-US" sz="1600" dirty="0">
                        <a:solidFill>
                          <a:schemeClr val="accent4">
                            <a:lumMod val="10000"/>
                          </a:schemeClr>
                        </a:solidFill>
                        <a:latin typeface="Arial" panose="020B0604020202020204" pitchFamily="34" charset="0"/>
                        <a:cs typeface="Arial" panose="020B0604020202020204" pitchFamily="34" charset="0"/>
                      </a:endParaRPr>
                    </a:p>
                  </a:txBody>
                  <a:tcPr/>
                </a:tc>
                <a:tc>
                  <a:txBody>
                    <a:bodyPr/>
                    <a:lstStyle/>
                    <a:p>
                      <a:pPr latinLnBrk="1"/>
                      <a:r>
                        <a:rPr lang="en-US" altLang="ko-KR" sz="1600" dirty="0">
                          <a:solidFill>
                            <a:schemeClr val="accent4">
                              <a:lumMod val="10000"/>
                            </a:schemeClr>
                          </a:solidFill>
                          <a:latin typeface="Arial" panose="020B0604020202020204" pitchFamily="34" charset="0"/>
                          <a:cs typeface="Arial" panose="020B0604020202020204" pitchFamily="34" charset="0"/>
                        </a:rPr>
                        <a:t>Long term outcome</a:t>
                      </a:r>
                      <a:r>
                        <a:rPr lang="ko-KR" altLang="en-US" sz="1600" dirty="0">
                          <a:solidFill>
                            <a:schemeClr val="accent4">
                              <a:lumMod val="10000"/>
                            </a:schemeClr>
                          </a:solidFill>
                          <a:latin typeface="Arial" panose="020B0604020202020204" pitchFamily="34" charset="0"/>
                          <a:cs typeface="Arial" panose="020B0604020202020204" pitchFamily="34" charset="0"/>
                        </a:rPr>
                        <a:t>에 대한 결과가 없다</a:t>
                      </a:r>
                      <a:r>
                        <a:rPr lang="en-US" altLang="ko-KR" sz="1600" dirty="0">
                          <a:solidFill>
                            <a:schemeClr val="accent4">
                              <a:lumMod val="10000"/>
                            </a:schemeClr>
                          </a:solidFill>
                          <a:latin typeface="Arial" panose="020B0604020202020204" pitchFamily="34" charset="0"/>
                          <a:cs typeface="Arial" panose="020B0604020202020204" pitchFamily="34" charset="0"/>
                        </a:rPr>
                        <a:t>.</a:t>
                      </a:r>
                      <a:endParaRPr lang="ko-KR" altLang="en-US" sz="1600" dirty="0">
                        <a:solidFill>
                          <a:schemeClr val="accent4">
                            <a:lumMod val="1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60149861"/>
                  </a:ext>
                </a:extLst>
              </a:tr>
              <a:tr h="555041">
                <a:tc>
                  <a:txBody>
                    <a:bodyPr/>
                    <a:lstStyle/>
                    <a:p>
                      <a:pPr latinLnBrk="1"/>
                      <a:endParaRPr lang="ko-KR" altLang="en-US" sz="1600" dirty="0">
                        <a:solidFill>
                          <a:schemeClr val="accent4">
                            <a:lumMod val="10000"/>
                          </a:schemeClr>
                        </a:solidFill>
                        <a:latin typeface="Arial" panose="020B0604020202020204" pitchFamily="34" charset="0"/>
                        <a:cs typeface="Arial" panose="020B0604020202020204" pitchFamily="34" charset="0"/>
                      </a:endParaRPr>
                    </a:p>
                  </a:txBody>
                  <a:tcPr/>
                </a:tc>
                <a:tc>
                  <a:txBody>
                    <a:bodyPr/>
                    <a:lstStyle/>
                    <a:p>
                      <a:pPr latinLnBrk="1"/>
                      <a:r>
                        <a:rPr lang="en-US" altLang="ko-KR" sz="1600" dirty="0">
                          <a:solidFill>
                            <a:schemeClr val="accent4">
                              <a:lumMod val="10000"/>
                            </a:schemeClr>
                          </a:solidFill>
                          <a:latin typeface="Arial" panose="020B0604020202020204" pitchFamily="34" charset="0"/>
                          <a:cs typeface="Arial" panose="020B0604020202020204" pitchFamily="34" charset="0"/>
                        </a:rPr>
                        <a:t>Scar area</a:t>
                      </a:r>
                      <a:r>
                        <a:rPr lang="ko-KR" altLang="en-US" sz="1600" dirty="0">
                          <a:solidFill>
                            <a:schemeClr val="accent4">
                              <a:lumMod val="10000"/>
                            </a:schemeClr>
                          </a:solidFill>
                          <a:latin typeface="Arial" panose="020B0604020202020204" pitchFamily="34" charset="0"/>
                          <a:cs typeface="Arial" panose="020B0604020202020204" pitchFamily="34" charset="0"/>
                        </a:rPr>
                        <a:t>에 </a:t>
                      </a:r>
                      <a:r>
                        <a:rPr lang="en-US" altLang="ko-KR" sz="1600" dirty="0">
                          <a:solidFill>
                            <a:schemeClr val="accent4">
                              <a:lumMod val="10000"/>
                            </a:schemeClr>
                          </a:solidFill>
                          <a:latin typeface="Arial" panose="020B0604020202020204" pitchFamily="34" charset="0"/>
                          <a:cs typeface="Arial" panose="020B0604020202020204" pitchFamily="34" charset="0"/>
                        </a:rPr>
                        <a:t>ablation</a:t>
                      </a:r>
                      <a:r>
                        <a:rPr lang="ko-KR" altLang="en-US" sz="1600" dirty="0">
                          <a:solidFill>
                            <a:schemeClr val="accent4">
                              <a:lumMod val="10000"/>
                            </a:schemeClr>
                          </a:solidFill>
                          <a:latin typeface="Arial" panose="020B0604020202020204" pitchFamily="34" charset="0"/>
                          <a:cs typeface="Arial" panose="020B0604020202020204" pitchFamily="34" charset="0"/>
                        </a:rPr>
                        <a:t>이</a:t>
                      </a:r>
                      <a:r>
                        <a:rPr lang="en-US" altLang="ko-KR" sz="1600" dirty="0">
                          <a:solidFill>
                            <a:schemeClr val="accent4">
                              <a:lumMod val="10000"/>
                            </a:schemeClr>
                          </a:solidFill>
                          <a:latin typeface="Arial" panose="020B0604020202020204" pitchFamily="34" charset="0"/>
                          <a:cs typeface="Arial" panose="020B0604020202020204" pitchFamily="34" charset="0"/>
                        </a:rPr>
                        <a:t> </a:t>
                      </a:r>
                      <a:r>
                        <a:rPr lang="ko-KR" altLang="en-US" sz="1600" dirty="0">
                          <a:solidFill>
                            <a:schemeClr val="accent4">
                              <a:lumMod val="10000"/>
                            </a:schemeClr>
                          </a:solidFill>
                          <a:latin typeface="Arial" panose="020B0604020202020204" pitchFamily="34" charset="0"/>
                          <a:cs typeface="Arial" panose="020B0604020202020204" pitchFamily="34" charset="0"/>
                        </a:rPr>
                        <a:t>쉽지 않다</a:t>
                      </a:r>
                    </a:p>
                  </a:txBody>
                  <a:tcPr/>
                </a:tc>
                <a:tc>
                  <a:txBody>
                    <a:bodyPr/>
                    <a:lstStyle/>
                    <a:p>
                      <a:pPr latinLnBrk="1"/>
                      <a:r>
                        <a:rPr lang="ko-KR" altLang="en-US" sz="1600" dirty="0">
                          <a:solidFill>
                            <a:schemeClr val="accent4">
                              <a:lumMod val="10000"/>
                            </a:schemeClr>
                          </a:solidFill>
                          <a:latin typeface="Arial" panose="020B0604020202020204" pitchFamily="34" charset="0"/>
                          <a:cs typeface="Arial" panose="020B0604020202020204" pitchFamily="34" charset="0"/>
                        </a:rPr>
                        <a:t>경험이 부족하다</a:t>
                      </a:r>
                    </a:p>
                  </a:txBody>
                  <a:tcPr/>
                </a:tc>
                <a:extLst>
                  <a:ext uri="{0D108BD9-81ED-4DB2-BD59-A6C34878D82A}">
                    <a16:rowId xmlns:a16="http://schemas.microsoft.com/office/drawing/2014/main" val="2679069513"/>
                  </a:ext>
                </a:extLst>
              </a:tr>
              <a:tr h="540277">
                <a:tc>
                  <a:txBody>
                    <a:bodyPr/>
                    <a:lstStyle/>
                    <a:p>
                      <a:pPr latinLnBrk="1"/>
                      <a:endParaRPr lang="ko-KR" altLang="en-US" sz="1600" dirty="0">
                        <a:solidFill>
                          <a:schemeClr val="accent4">
                            <a:lumMod val="10000"/>
                          </a:schemeClr>
                        </a:solidFill>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1" hangingPunct="1">
                        <a:lnSpc>
                          <a:spcPct val="100000"/>
                        </a:lnSpc>
                        <a:spcBef>
                          <a:spcPts val="0"/>
                        </a:spcBef>
                        <a:spcAft>
                          <a:spcPts val="0"/>
                        </a:spcAft>
                        <a:buClrTx/>
                        <a:buSzTx/>
                        <a:buFontTx/>
                        <a:buNone/>
                        <a:tabLst/>
                        <a:defRPr/>
                      </a:pPr>
                      <a:r>
                        <a:rPr lang="en-US" altLang="ko-KR" sz="1600" dirty="0">
                          <a:solidFill>
                            <a:schemeClr val="accent4">
                              <a:lumMod val="10000"/>
                            </a:schemeClr>
                          </a:solidFill>
                          <a:latin typeface="Arial" panose="020B0604020202020204" pitchFamily="34" charset="0"/>
                          <a:cs typeface="Arial" panose="020B0604020202020204" pitchFamily="34" charset="0"/>
                        </a:rPr>
                        <a:t>N/A/V collateral damage</a:t>
                      </a:r>
                      <a:r>
                        <a:rPr lang="ko-KR" altLang="en-US" sz="1600" dirty="0">
                          <a:solidFill>
                            <a:schemeClr val="accent4">
                              <a:lumMod val="10000"/>
                            </a:schemeClr>
                          </a:solidFill>
                          <a:latin typeface="Arial" panose="020B0604020202020204" pitchFamily="34" charset="0"/>
                          <a:cs typeface="Arial" panose="020B0604020202020204" pitchFamily="34" charset="0"/>
                        </a:rPr>
                        <a:t>가 있을 수 있다</a:t>
                      </a:r>
                    </a:p>
                  </a:txBody>
                  <a:tcPr/>
                </a:tc>
                <a:tc>
                  <a:txBody>
                    <a:bodyPr/>
                    <a:lstStyle/>
                    <a:p>
                      <a:pPr latinLnBrk="1"/>
                      <a:r>
                        <a:rPr lang="en-US" altLang="ko-KR" sz="1600" dirty="0">
                          <a:solidFill>
                            <a:schemeClr val="accent4">
                              <a:lumMod val="10000"/>
                            </a:schemeClr>
                          </a:solidFill>
                          <a:latin typeface="Arial" panose="020B0604020202020204" pitchFamily="34" charset="0"/>
                          <a:cs typeface="Arial" panose="020B0604020202020204" pitchFamily="34" charset="0"/>
                        </a:rPr>
                        <a:t>Optimal</a:t>
                      </a:r>
                      <a:r>
                        <a:rPr lang="ko-KR" altLang="en-US" sz="1600" dirty="0">
                          <a:solidFill>
                            <a:schemeClr val="accent4">
                              <a:lumMod val="10000"/>
                            </a:schemeClr>
                          </a:solidFill>
                          <a:latin typeface="Arial" panose="020B0604020202020204" pitchFamily="34" charset="0"/>
                          <a:cs typeface="Arial" panose="020B0604020202020204" pitchFamily="34" charset="0"/>
                        </a:rPr>
                        <a:t> </a:t>
                      </a:r>
                      <a:r>
                        <a:rPr lang="en-US" altLang="ko-KR" sz="1600" dirty="0">
                          <a:solidFill>
                            <a:schemeClr val="accent4">
                              <a:lumMod val="10000"/>
                            </a:schemeClr>
                          </a:solidFill>
                          <a:latin typeface="Arial" panose="020B0604020202020204" pitchFamily="34" charset="0"/>
                          <a:cs typeface="Arial" panose="020B0604020202020204" pitchFamily="34" charset="0"/>
                        </a:rPr>
                        <a:t>wave</a:t>
                      </a:r>
                      <a:r>
                        <a:rPr lang="ko-KR" altLang="en-US" sz="1600" dirty="0">
                          <a:solidFill>
                            <a:schemeClr val="accent4">
                              <a:lumMod val="10000"/>
                            </a:schemeClr>
                          </a:solidFill>
                          <a:latin typeface="Arial" panose="020B0604020202020204" pitchFamily="34" charset="0"/>
                          <a:cs typeface="Arial" panose="020B0604020202020204" pitchFamily="34" charset="0"/>
                        </a:rPr>
                        <a:t> </a:t>
                      </a:r>
                      <a:r>
                        <a:rPr lang="en-US" altLang="ko-KR" sz="1600" dirty="0">
                          <a:solidFill>
                            <a:schemeClr val="accent4">
                              <a:lumMod val="10000"/>
                            </a:schemeClr>
                          </a:solidFill>
                          <a:latin typeface="Arial" panose="020B0604020202020204" pitchFamily="34" charset="0"/>
                          <a:cs typeface="Arial" panose="020B0604020202020204" pitchFamily="34" charset="0"/>
                        </a:rPr>
                        <a:t>form</a:t>
                      </a:r>
                      <a:r>
                        <a:rPr lang="ko-KR" altLang="en-US" sz="1600" dirty="0">
                          <a:solidFill>
                            <a:schemeClr val="accent4">
                              <a:lumMod val="10000"/>
                            </a:schemeClr>
                          </a:solidFill>
                          <a:latin typeface="Arial" panose="020B0604020202020204" pitchFamily="34" charset="0"/>
                          <a:cs typeface="Arial" panose="020B0604020202020204" pitchFamily="34" charset="0"/>
                        </a:rPr>
                        <a:t>과 </a:t>
                      </a:r>
                      <a:r>
                        <a:rPr lang="en-US" altLang="ko-KR" sz="1600" dirty="0">
                          <a:solidFill>
                            <a:schemeClr val="accent4">
                              <a:lumMod val="10000"/>
                            </a:schemeClr>
                          </a:solidFill>
                          <a:latin typeface="Arial" panose="020B0604020202020204" pitchFamily="34" charset="0"/>
                          <a:cs typeface="Arial" panose="020B0604020202020204" pitchFamily="34" charset="0"/>
                        </a:rPr>
                        <a:t>voltage</a:t>
                      </a:r>
                      <a:r>
                        <a:rPr lang="ko-KR" altLang="en-US" sz="1600" dirty="0">
                          <a:solidFill>
                            <a:schemeClr val="accent4">
                              <a:lumMod val="10000"/>
                            </a:schemeClr>
                          </a:solidFill>
                          <a:latin typeface="Arial" panose="020B0604020202020204" pitchFamily="34" charset="0"/>
                          <a:cs typeface="Arial" panose="020B0604020202020204" pitchFamily="34" charset="0"/>
                        </a:rPr>
                        <a:t>가 아직 명확히 않다</a:t>
                      </a:r>
                      <a:r>
                        <a:rPr lang="en-US" altLang="ko-KR" sz="1600">
                          <a:solidFill>
                            <a:schemeClr val="accent4">
                              <a:lumMod val="10000"/>
                            </a:schemeClr>
                          </a:solidFill>
                          <a:latin typeface="Arial" panose="020B0604020202020204" pitchFamily="34" charset="0"/>
                          <a:cs typeface="Arial" panose="020B0604020202020204" pitchFamily="34" charset="0"/>
                        </a:rPr>
                        <a:t>.</a:t>
                      </a:r>
                      <a:endParaRPr lang="ko-KR" altLang="en-US" sz="1600" dirty="0">
                        <a:solidFill>
                          <a:schemeClr val="accent4">
                            <a:lumMod val="1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45926278"/>
                  </a:ext>
                </a:extLst>
              </a:tr>
              <a:tr h="184454">
                <a:tc>
                  <a:txBody>
                    <a:bodyPr/>
                    <a:lstStyle/>
                    <a:p>
                      <a:pPr latinLnBrk="1"/>
                      <a:endParaRPr lang="ko-KR" altLang="en-US" sz="1600" dirty="0">
                        <a:solidFill>
                          <a:schemeClr val="accent4">
                            <a:lumMod val="10000"/>
                          </a:schemeClr>
                        </a:solidFill>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1" hangingPunct="1">
                        <a:lnSpc>
                          <a:spcPct val="100000"/>
                        </a:lnSpc>
                        <a:spcBef>
                          <a:spcPts val="0"/>
                        </a:spcBef>
                        <a:spcAft>
                          <a:spcPts val="0"/>
                        </a:spcAft>
                        <a:buClrTx/>
                        <a:buSzTx/>
                        <a:buFontTx/>
                        <a:buNone/>
                        <a:tabLst/>
                        <a:defRPr/>
                      </a:pPr>
                      <a:r>
                        <a:rPr lang="en-US" altLang="ko-KR" sz="1600" dirty="0">
                          <a:solidFill>
                            <a:schemeClr val="accent4">
                              <a:lumMod val="10000"/>
                            </a:schemeClr>
                          </a:solidFill>
                          <a:latin typeface="Arial" panose="020B0604020202020204" pitchFamily="34" charset="0"/>
                          <a:cs typeface="Arial" panose="020B0604020202020204" pitchFamily="34" charset="0"/>
                        </a:rPr>
                        <a:t>Contact </a:t>
                      </a:r>
                      <a:r>
                        <a:rPr lang="ko-KR" altLang="en-US" sz="1600" dirty="0">
                          <a:solidFill>
                            <a:schemeClr val="accent4">
                              <a:lumMod val="10000"/>
                            </a:schemeClr>
                          </a:solidFill>
                          <a:latin typeface="Arial" panose="020B0604020202020204" pitchFamily="34" charset="0"/>
                          <a:cs typeface="Arial" panose="020B0604020202020204" pitchFamily="34" charset="0"/>
                        </a:rPr>
                        <a:t>이 중요하다</a:t>
                      </a:r>
                      <a:endParaRPr lang="en-US" altLang="ko-KR" sz="1600" dirty="0">
                        <a:solidFill>
                          <a:schemeClr val="accent4">
                            <a:lumMod val="10000"/>
                          </a:schemeClr>
                        </a:solidFill>
                        <a:latin typeface="Arial" panose="020B0604020202020204" pitchFamily="34" charset="0"/>
                        <a:cs typeface="Arial" panose="020B0604020202020204" pitchFamily="34" charset="0"/>
                      </a:endParaRPr>
                    </a:p>
                  </a:txBody>
                  <a:tcPr/>
                </a:tc>
                <a:tc>
                  <a:txBody>
                    <a:bodyPr/>
                    <a:lstStyle/>
                    <a:p>
                      <a:pPr latinLnBrk="1"/>
                      <a:endParaRPr lang="ko-KR" altLang="en-US" sz="1600" dirty="0">
                        <a:solidFill>
                          <a:schemeClr val="accent4">
                            <a:lumMod val="1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48832998"/>
                  </a:ext>
                </a:extLst>
              </a:tr>
              <a:tr h="184454">
                <a:tc>
                  <a:txBody>
                    <a:bodyPr/>
                    <a:lstStyle/>
                    <a:p>
                      <a:pPr latinLnBrk="1"/>
                      <a:endParaRPr lang="ko-KR" altLang="en-US" sz="1600" dirty="0">
                        <a:solidFill>
                          <a:schemeClr val="accent4">
                            <a:lumMod val="10000"/>
                          </a:schemeClr>
                        </a:solidFill>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1" hangingPunct="1">
                        <a:lnSpc>
                          <a:spcPct val="100000"/>
                        </a:lnSpc>
                        <a:spcBef>
                          <a:spcPts val="0"/>
                        </a:spcBef>
                        <a:spcAft>
                          <a:spcPts val="0"/>
                        </a:spcAft>
                        <a:buClrTx/>
                        <a:buSzTx/>
                        <a:buFontTx/>
                        <a:buNone/>
                        <a:tabLst/>
                        <a:defRPr/>
                      </a:pPr>
                      <a:r>
                        <a:rPr lang="en-US" altLang="ko-KR" sz="1600" dirty="0">
                          <a:solidFill>
                            <a:schemeClr val="accent4">
                              <a:lumMod val="10000"/>
                            </a:schemeClr>
                          </a:solidFill>
                          <a:latin typeface="Arial" panose="020B0604020202020204" pitchFamily="34" charset="0"/>
                          <a:cs typeface="Arial" panose="020B0604020202020204" pitchFamily="34" charset="0"/>
                        </a:rPr>
                        <a:t>Adipose tissue, collagen</a:t>
                      </a:r>
                      <a:r>
                        <a:rPr lang="ko-KR" altLang="en-US" sz="1600" dirty="0">
                          <a:solidFill>
                            <a:schemeClr val="accent4">
                              <a:lumMod val="10000"/>
                            </a:schemeClr>
                          </a:solidFill>
                          <a:latin typeface="Arial" panose="020B0604020202020204" pitchFamily="34" charset="0"/>
                          <a:cs typeface="Arial" panose="020B0604020202020204" pitchFamily="34" charset="0"/>
                        </a:rPr>
                        <a:t>등 장애물이 있을 경우 </a:t>
                      </a:r>
                      <a:r>
                        <a:rPr lang="en-US" altLang="ko-KR" sz="1600" dirty="0">
                          <a:solidFill>
                            <a:schemeClr val="accent4">
                              <a:lumMod val="10000"/>
                            </a:schemeClr>
                          </a:solidFill>
                          <a:latin typeface="Arial" panose="020B0604020202020204" pitchFamily="34" charset="0"/>
                          <a:cs typeface="Arial" panose="020B0604020202020204" pitchFamily="34" charset="0"/>
                        </a:rPr>
                        <a:t>ablation</a:t>
                      </a:r>
                      <a:r>
                        <a:rPr lang="ko-KR" altLang="en-US" sz="1600" dirty="0">
                          <a:solidFill>
                            <a:schemeClr val="accent4">
                              <a:lumMod val="10000"/>
                            </a:schemeClr>
                          </a:solidFill>
                          <a:latin typeface="Arial" panose="020B0604020202020204" pitchFamily="34" charset="0"/>
                          <a:cs typeface="Arial" panose="020B0604020202020204" pitchFamily="34" charset="0"/>
                        </a:rPr>
                        <a:t>어렵다</a:t>
                      </a:r>
                    </a:p>
                  </a:txBody>
                  <a:tcPr/>
                </a:tc>
                <a:tc>
                  <a:txBody>
                    <a:bodyPr/>
                    <a:lstStyle/>
                    <a:p>
                      <a:pPr latinLnBrk="1"/>
                      <a:endParaRPr lang="ko-KR" altLang="en-US" sz="1600" dirty="0">
                        <a:solidFill>
                          <a:schemeClr val="accent4">
                            <a:lumMod val="1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14526701"/>
                  </a:ext>
                </a:extLst>
              </a:tr>
            </a:tbl>
          </a:graphicData>
        </a:graphic>
      </p:graphicFrame>
    </p:spTree>
    <p:extLst>
      <p:ext uri="{BB962C8B-B14F-4D97-AF65-F5344CB8AC3E}">
        <p14:creationId xmlns:p14="http://schemas.microsoft.com/office/powerpoint/2010/main" val="9041542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9E2DF60-A33B-46E3-A13C-1733AFC35A9B}"/>
              </a:ext>
            </a:extLst>
          </p:cNvPr>
          <p:cNvSpPr>
            <a:spLocks noGrp="1"/>
          </p:cNvSpPr>
          <p:nvPr>
            <p:ph type="title"/>
          </p:nvPr>
        </p:nvSpPr>
        <p:spPr/>
        <p:txBody>
          <a:bodyPr/>
          <a:lstStyle/>
          <a:p>
            <a:r>
              <a:rPr lang="en-US" altLang="ko-KR" sz="3200" b="1" dirty="0"/>
              <a:t>Conclusion</a:t>
            </a:r>
            <a:endParaRPr lang="ko-KR" altLang="en-US" sz="3200" b="1" dirty="0"/>
          </a:p>
        </p:txBody>
      </p:sp>
      <p:sp>
        <p:nvSpPr>
          <p:cNvPr id="3" name="직사각형 2">
            <a:extLst>
              <a:ext uri="{FF2B5EF4-FFF2-40B4-BE49-F238E27FC236}">
                <a16:creationId xmlns:a16="http://schemas.microsoft.com/office/drawing/2014/main" id="{FEA2E8A0-6050-4FC9-A879-1EE7708AFCC0}"/>
              </a:ext>
            </a:extLst>
          </p:cNvPr>
          <p:cNvSpPr/>
          <p:nvPr/>
        </p:nvSpPr>
        <p:spPr>
          <a:xfrm>
            <a:off x="0" y="1627971"/>
            <a:ext cx="6858000" cy="1938992"/>
          </a:xfrm>
          <a:prstGeom prst="rect">
            <a:avLst/>
          </a:prstGeom>
        </p:spPr>
        <p:txBody>
          <a:bodyPr wrap="square">
            <a:spAutoFit/>
          </a:bodyPr>
          <a:lstStyle/>
          <a:p>
            <a:pPr marL="342900" indent="-342900">
              <a:buFont typeface="Arial" panose="020B0604020202020204" pitchFamily="34" charset="0"/>
              <a:buChar char="•"/>
            </a:pPr>
            <a:r>
              <a:rPr lang="en-US" altLang="ko-KR" sz="2000" dirty="0">
                <a:solidFill>
                  <a:srgbClr val="242021"/>
                </a:solidFill>
                <a:latin typeface="Arial" panose="020B0604020202020204" pitchFamily="34" charset="0"/>
                <a:cs typeface="Arial" panose="020B0604020202020204" pitchFamily="34" charset="0"/>
              </a:rPr>
              <a:t>PFA may be advantageous for ablation in ventricular scar, producing lesions that unlike RFA are not limited to the sub-endocardium.</a:t>
            </a:r>
          </a:p>
          <a:p>
            <a:pPr marL="342900" indent="-342900">
              <a:buFont typeface="Arial" panose="020B0604020202020204" pitchFamily="34" charset="0"/>
              <a:buChar char="•"/>
            </a:pPr>
            <a:endParaRPr lang="en-US" altLang="ko-KR" sz="2000" dirty="0">
              <a:solidFill>
                <a:srgbClr val="24202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tLang="ko-KR" sz="2000" dirty="0">
                <a:solidFill>
                  <a:srgbClr val="242021"/>
                </a:solidFill>
                <a:latin typeface="Arial" panose="020B0604020202020204" pitchFamily="34" charset="0"/>
                <a:cs typeface="Arial" panose="020B0604020202020204" pitchFamily="34" charset="0"/>
              </a:rPr>
              <a:t>also eliminate viable myocardium separated from the catheter by collagen and fat.</a:t>
            </a:r>
            <a:endParaRPr lang="ko-KR"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585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FA815CED-7381-48D6-85DE-6E59F541A3D3}"/>
              </a:ext>
            </a:extLst>
          </p:cNvPr>
          <p:cNvPicPr>
            <a:picLocks noChangeAspect="1"/>
          </p:cNvPicPr>
          <p:nvPr/>
        </p:nvPicPr>
        <p:blipFill>
          <a:blip r:embed="rId2"/>
          <a:stretch>
            <a:fillRect/>
          </a:stretch>
        </p:blipFill>
        <p:spPr>
          <a:xfrm>
            <a:off x="0" y="0"/>
            <a:ext cx="5290978" cy="857249"/>
          </a:xfrm>
          <a:prstGeom prst="rect">
            <a:avLst/>
          </a:prstGeom>
        </p:spPr>
      </p:pic>
      <p:pic>
        <p:nvPicPr>
          <p:cNvPr id="7" name="그림 6">
            <a:extLst>
              <a:ext uri="{FF2B5EF4-FFF2-40B4-BE49-F238E27FC236}">
                <a16:creationId xmlns:a16="http://schemas.microsoft.com/office/drawing/2014/main" id="{2F637B5A-256B-4C9B-B19C-9B74F66C27DA}"/>
              </a:ext>
            </a:extLst>
          </p:cNvPr>
          <p:cNvPicPr>
            <a:picLocks noChangeAspect="1"/>
          </p:cNvPicPr>
          <p:nvPr/>
        </p:nvPicPr>
        <p:blipFill>
          <a:blip r:embed="rId3"/>
          <a:stretch>
            <a:fillRect/>
          </a:stretch>
        </p:blipFill>
        <p:spPr>
          <a:xfrm>
            <a:off x="0" y="861892"/>
            <a:ext cx="5829300" cy="4281608"/>
          </a:xfrm>
          <a:prstGeom prst="rect">
            <a:avLst/>
          </a:prstGeom>
        </p:spPr>
      </p:pic>
      <p:sp>
        <p:nvSpPr>
          <p:cNvPr id="10" name="직사각형 9">
            <a:extLst>
              <a:ext uri="{FF2B5EF4-FFF2-40B4-BE49-F238E27FC236}">
                <a16:creationId xmlns:a16="http://schemas.microsoft.com/office/drawing/2014/main" id="{258029FC-0F4A-4A79-8C88-D76D8E66B2EE}"/>
              </a:ext>
            </a:extLst>
          </p:cNvPr>
          <p:cNvSpPr/>
          <p:nvPr/>
        </p:nvSpPr>
        <p:spPr bwMode="auto">
          <a:xfrm>
            <a:off x="4371975" y="1016551"/>
            <a:ext cx="571500" cy="4103016"/>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ko-KR" altLang="en-US" dirty="0"/>
          </a:p>
        </p:txBody>
      </p:sp>
      <p:sp>
        <p:nvSpPr>
          <p:cNvPr id="4" name="TextBox 3">
            <a:extLst>
              <a:ext uri="{FF2B5EF4-FFF2-40B4-BE49-F238E27FC236}">
                <a16:creationId xmlns:a16="http://schemas.microsoft.com/office/drawing/2014/main" id="{B2463939-E2E6-4606-9086-38FE72191402}"/>
              </a:ext>
            </a:extLst>
          </p:cNvPr>
          <p:cNvSpPr txBox="1"/>
          <p:nvPr/>
        </p:nvSpPr>
        <p:spPr>
          <a:xfrm flipH="1">
            <a:off x="4086225" y="591738"/>
            <a:ext cx="3164681" cy="246221"/>
          </a:xfrm>
          <a:prstGeom prst="rect">
            <a:avLst/>
          </a:prstGeom>
          <a:noFill/>
        </p:spPr>
        <p:txBody>
          <a:bodyPr wrap="square" rtlCol="0">
            <a:spAutoFit/>
          </a:bodyPr>
          <a:lstStyle/>
          <a:p>
            <a:r>
              <a:rPr lang="en-US" altLang="ko-KR" sz="1000" b="1" dirty="0">
                <a:solidFill>
                  <a:schemeClr val="accent4">
                    <a:lumMod val="10000"/>
                  </a:schemeClr>
                </a:solidFill>
                <a:latin typeface="Arial" panose="020B0604020202020204" pitchFamily="34" charset="0"/>
                <a:cs typeface="Arial" panose="020B0604020202020204" pitchFamily="34" charset="0"/>
              </a:rPr>
              <a:t>European Heart Journal (2016) 37, 594–609</a:t>
            </a:r>
            <a:endParaRPr lang="ko-KR" altLang="en-US" sz="1000" b="1" dirty="0">
              <a:solidFill>
                <a:schemeClr val="accent4">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273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CE1B5FC-5712-4C5E-AD56-45315F8319EC}"/>
              </a:ext>
            </a:extLst>
          </p:cNvPr>
          <p:cNvSpPr>
            <a:spLocks noGrp="1"/>
          </p:cNvSpPr>
          <p:nvPr>
            <p:ph type="title"/>
          </p:nvPr>
        </p:nvSpPr>
        <p:spPr/>
        <p:txBody>
          <a:bodyPr/>
          <a:lstStyle/>
          <a:p>
            <a:endParaRPr lang="ko-KR" altLang="en-US"/>
          </a:p>
        </p:txBody>
      </p:sp>
      <p:pic>
        <p:nvPicPr>
          <p:cNvPr id="3" name="그림 2">
            <a:extLst>
              <a:ext uri="{FF2B5EF4-FFF2-40B4-BE49-F238E27FC236}">
                <a16:creationId xmlns:a16="http://schemas.microsoft.com/office/drawing/2014/main" id="{84D006C6-2AA5-452C-911D-A0AA21D138DC}"/>
              </a:ext>
            </a:extLst>
          </p:cNvPr>
          <p:cNvPicPr>
            <a:picLocks noChangeAspect="1"/>
          </p:cNvPicPr>
          <p:nvPr/>
        </p:nvPicPr>
        <p:blipFill>
          <a:blip r:embed="rId2"/>
          <a:stretch>
            <a:fillRect/>
          </a:stretch>
        </p:blipFill>
        <p:spPr>
          <a:xfrm>
            <a:off x="0" y="0"/>
            <a:ext cx="6858000" cy="5143500"/>
          </a:xfrm>
          <a:prstGeom prst="rect">
            <a:avLst/>
          </a:prstGeom>
        </p:spPr>
      </p:pic>
      <p:sp>
        <p:nvSpPr>
          <p:cNvPr id="4" name="직사각형 3">
            <a:extLst>
              <a:ext uri="{FF2B5EF4-FFF2-40B4-BE49-F238E27FC236}">
                <a16:creationId xmlns:a16="http://schemas.microsoft.com/office/drawing/2014/main" id="{943EC2E8-0200-452B-A999-7C1EA27215E4}"/>
              </a:ext>
            </a:extLst>
          </p:cNvPr>
          <p:cNvSpPr/>
          <p:nvPr/>
        </p:nvSpPr>
        <p:spPr bwMode="auto">
          <a:xfrm>
            <a:off x="5336382" y="214312"/>
            <a:ext cx="571500" cy="4929188"/>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ko-KR" altLang="en-US"/>
          </a:p>
        </p:txBody>
      </p:sp>
    </p:spTree>
    <p:extLst>
      <p:ext uri="{BB962C8B-B14F-4D97-AF65-F5344CB8AC3E}">
        <p14:creationId xmlns:p14="http://schemas.microsoft.com/office/powerpoint/2010/main" val="421227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C3CADD8-A8EF-4D0B-B781-C22EBD46F07F}"/>
              </a:ext>
            </a:extLst>
          </p:cNvPr>
          <p:cNvSpPr>
            <a:spLocks noGrp="1"/>
          </p:cNvSpPr>
          <p:nvPr>
            <p:ph type="title"/>
          </p:nvPr>
        </p:nvSpPr>
        <p:spPr>
          <a:xfrm>
            <a:off x="-457200" y="28575"/>
            <a:ext cx="7772400" cy="857250"/>
          </a:xfrm>
        </p:spPr>
        <p:txBody>
          <a:bodyPr/>
          <a:lstStyle/>
          <a:p>
            <a:r>
              <a:rPr lang="en-US" altLang="ko-KR" sz="2800" b="1" dirty="0"/>
              <a:t>Introduction</a:t>
            </a:r>
            <a:endParaRPr lang="ko-KR" altLang="en-US" sz="2800" b="1" dirty="0"/>
          </a:p>
        </p:txBody>
      </p:sp>
      <p:sp>
        <p:nvSpPr>
          <p:cNvPr id="3" name="TextBox 2">
            <a:extLst>
              <a:ext uri="{FF2B5EF4-FFF2-40B4-BE49-F238E27FC236}">
                <a16:creationId xmlns:a16="http://schemas.microsoft.com/office/drawing/2014/main" id="{4EACB816-0E5E-4BD4-BEB3-F983F9DB16BB}"/>
              </a:ext>
            </a:extLst>
          </p:cNvPr>
          <p:cNvSpPr txBox="1"/>
          <p:nvPr/>
        </p:nvSpPr>
        <p:spPr>
          <a:xfrm>
            <a:off x="0" y="1085851"/>
            <a:ext cx="6858000" cy="2862322"/>
          </a:xfrm>
          <a:prstGeom prst="rect">
            <a:avLst/>
          </a:prstGeom>
          <a:noFill/>
        </p:spPr>
        <p:txBody>
          <a:bodyPr wrap="square" rtlCol="0">
            <a:spAutoFit/>
          </a:bodyPr>
          <a:lstStyle/>
          <a:p>
            <a:pPr marL="285750" indent="-285750">
              <a:buFont typeface="Arial" panose="020B0604020202020204" pitchFamily="34" charset="0"/>
              <a:buChar char="•"/>
            </a:pPr>
            <a:r>
              <a:rPr lang="en-US" altLang="ko-KR" sz="2000" b="1" u="sng" dirty="0">
                <a:solidFill>
                  <a:schemeClr val="accent4">
                    <a:lumMod val="10000"/>
                  </a:schemeClr>
                </a:solidFill>
                <a:latin typeface="Arial" panose="020B0604020202020204" pitchFamily="34" charset="0"/>
                <a:cs typeface="Arial" panose="020B0604020202020204" pitchFamily="34" charset="0"/>
              </a:rPr>
              <a:t>Alternative techniques </a:t>
            </a:r>
            <a:r>
              <a:rPr lang="en-US" altLang="ko-KR" sz="2000" dirty="0">
                <a:solidFill>
                  <a:schemeClr val="accent4">
                    <a:lumMod val="10000"/>
                  </a:schemeClr>
                </a:solidFill>
                <a:latin typeface="Arial" panose="020B0604020202020204" pitchFamily="34" charset="0"/>
                <a:cs typeface="Arial" panose="020B0604020202020204" pitchFamily="34" charset="0"/>
              </a:rPr>
              <a:t>that have been clinically used to create deeper lesions</a:t>
            </a:r>
          </a:p>
          <a:p>
            <a:pPr marL="342900" indent="-342900">
              <a:buFontTx/>
              <a:buChar char="-"/>
            </a:pPr>
            <a:r>
              <a:rPr lang="en-US" altLang="ko-KR" sz="2000" dirty="0">
                <a:solidFill>
                  <a:schemeClr val="accent4">
                    <a:lumMod val="10000"/>
                  </a:schemeClr>
                </a:solidFill>
                <a:latin typeface="Arial" panose="020B0604020202020204" pitchFamily="34" charset="0"/>
                <a:cs typeface="Arial" panose="020B0604020202020204" pitchFamily="34" charset="0"/>
              </a:rPr>
              <a:t>prolonged, high-power RFA, coronary arterial or venous  ethanol injection, RFA via a needle catheter, bipolar ablation, and use of external-beam radiation therapy. </a:t>
            </a:r>
          </a:p>
          <a:p>
            <a:pPr marL="285750" indent="-285750">
              <a:buFont typeface="Arial" panose="020B0604020202020204" pitchFamily="34" charset="0"/>
              <a:buChar char="•"/>
            </a:pPr>
            <a:endParaRPr lang="en-US" altLang="ko-KR" sz="2000" dirty="0">
              <a:solidFill>
                <a:schemeClr val="accent4">
                  <a:lumMod val="1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sz="2000" dirty="0">
                <a:solidFill>
                  <a:schemeClr val="accent4">
                    <a:lumMod val="10000"/>
                  </a:schemeClr>
                </a:solidFill>
                <a:latin typeface="Arial" panose="020B0604020202020204" pitchFamily="34" charset="0"/>
                <a:cs typeface="Arial" panose="020B0604020202020204" pitchFamily="34" charset="0"/>
              </a:rPr>
              <a:t>However, </a:t>
            </a:r>
            <a:r>
              <a:rPr lang="en-US" altLang="ko-KR" sz="2000" u="sng" dirty="0">
                <a:solidFill>
                  <a:schemeClr val="accent4">
                    <a:lumMod val="10000"/>
                  </a:schemeClr>
                </a:solidFill>
                <a:latin typeface="Arial" panose="020B0604020202020204" pitchFamily="34" charset="0"/>
                <a:cs typeface="Arial" panose="020B0604020202020204" pitchFamily="34" charset="0"/>
              </a:rPr>
              <a:t>these techniques require special expertise </a:t>
            </a:r>
            <a:r>
              <a:rPr lang="en-US" altLang="ko-KR" sz="2000" dirty="0">
                <a:solidFill>
                  <a:schemeClr val="accent4">
                    <a:lumMod val="10000"/>
                  </a:schemeClr>
                </a:solidFill>
                <a:latin typeface="Arial" panose="020B0604020202020204" pitchFamily="34" charset="0"/>
                <a:cs typeface="Arial" panose="020B0604020202020204" pitchFamily="34" charset="0"/>
              </a:rPr>
              <a:t>and equipment that are </a:t>
            </a:r>
            <a:r>
              <a:rPr lang="en-US" altLang="ko-KR" sz="2000" b="1" u="sng" dirty="0">
                <a:solidFill>
                  <a:schemeClr val="accent4">
                    <a:lumMod val="10000"/>
                  </a:schemeClr>
                </a:solidFill>
                <a:latin typeface="Arial" panose="020B0604020202020204" pitchFamily="34" charset="0"/>
                <a:cs typeface="Arial" panose="020B0604020202020204" pitchFamily="34" charset="0"/>
              </a:rPr>
              <a:t>not widely available</a:t>
            </a:r>
            <a:r>
              <a:rPr lang="en-US" altLang="ko-KR" sz="2000" dirty="0">
                <a:solidFill>
                  <a:schemeClr val="accent4">
                    <a:lumMod val="10000"/>
                  </a:schemeClr>
                </a:solidFill>
                <a:latin typeface="Arial" panose="020B0604020202020204" pitchFamily="34" charset="0"/>
                <a:cs typeface="Arial" panose="020B0604020202020204" pitchFamily="34" charset="0"/>
              </a:rPr>
              <a:t>, and their </a:t>
            </a:r>
            <a:r>
              <a:rPr lang="en-US" altLang="ko-KR" sz="2000" u="sng" dirty="0">
                <a:solidFill>
                  <a:schemeClr val="accent4">
                    <a:lumMod val="10000"/>
                  </a:schemeClr>
                </a:solidFill>
                <a:latin typeface="Arial" panose="020B0604020202020204" pitchFamily="34" charset="0"/>
                <a:cs typeface="Arial" panose="020B0604020202020204" pitchFamily="34" charset="0"/>
              </a:rPr>
              <a:t>feasibility and efficacy may be limited.</a:t>
            </a:r>
            <a:endParaRPr lang="ko-KR" altLang="en-US" sz="2000" u="sng" dirty="0">
              <a:solidFill>
                <a:schemeClr val="accent4">
                  <a:lumMod val="10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BF5E521-B04D-4CEC-BC0F-ED40B866EC62}"/>
              </a:ext>
            </a:extLst>
          </p:cNvPr>
          <p:cNvSpPr txBox="1"/>
          <p:nvPr/>
        </p:nvSpPr>
        <p:spPr>
          <a:xfrm flipH="1">
            <a:off x="3543300" y="4760446"/>
            <a:ext cx="3386138" cy="261610"/>
          </a:xfrm>
          <a:prstGeom prst="rect">
            <a:avLst/>
          </a:prstGeom>
          <a:noFill/>
        </p:spPr>
        <p:txBody>
          <a:bodyPr wrap="square" rtlCol="0">
            <a:spAutoFit/>
          </a:bodyPr>
          <a:lstStyle/>
          <a:p>
            <a:r>
              <a:rPr lang="pt-BR" altLang="ko-KR" sz="1050" b="1" dirty="0">
                <a:solidFill>
                  <a:schemeClr val="accent4">
                    <a:lumMod val="10000"/>
                  </a:schemeClr>
                </a:solidFill>
                <a:latin typeface="Arial" panose="020B0604020202020204" pitchFamily="34" charset="0"/>
                <a:cs typeface="Arial" panose="020B0604020202020204" pitchFamily="34" charset="0"/>
              </a:rPr>
              <a:t>Circ Arrhythm Electrophysiol. 2022;15:e011209</a:t>
            </a:r>
            <a:endParaRPr lang="ko-KR" altLang="en-US" sz="1050" b="1" dirty="0">
              <a:solidFill>
                <a:schemeClr val="accent4">
                  <a:lumMod val="10000"/>
                </a:schemeClr>
              </a:solidFill>
              <a:latin typeface="Arial" panose="020B0604020202020204" pitchFamily="34" charset="0"/>
              <a:cs typeface="Arial" panose="020B0604020202020204" pitchFamily="34" charset="0"/>
            </a:endParaRPr>
          </a:p>
        </p:txBody>
      </p:sp>
      <p:sp>
        <p:nvSpPr>
          <p:cNvPr id="5" name="직사각형 4">
            <a:extLst>
              <a:ext uri="{FF2B5EF4-FFF2-40B4-BE49-F238E27FC236}">
                <a16:creationId xmlns:a16="http://schemas.microsoft.com/office/drawing/2014/main" id="{32C6858A-B967-44C4-95A9-689203C5E1C7}"/>
              </a:ext>
            </a:extLst>
          </p:cNvPr>
          <p:cNvSpPr/>
          <p:nvPr/>
        </p:nvSpPr>
        <p:spPr bwMode="auto">
          <a:xfrm>
            <a:off x="57151" y="1728788"/>
            <a:ext cx="6729412" cy="985837"/>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ko-KR" altLang="en-US" dirty="0"/>
          </a:p>
        </p:txBody>
      </p:sp>
    </p:spTree>
    <p:extLst>
      <p:ext uri="{BB962C8B-B14F-4D97-AF65-F5344CB8AC3E}">
        <p14:creationId xmlns:p14="http://schemas.microsoft.com/office/powerpoint/2010/main" val="190630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C3CADD8-A8EF-4D0B-B781-C22EBD46F07F}"/>
              </a:ext>
            </a:extLst>
          </p:cNvPr>
          <p:cNvSpPr>
            <a:spLocks noGrp="1"/>
          </p:cNvSpPr>
          <p:nvPr>
            <p:ph type="title"/>
          </p:nvPr>
        </p:nvSpPr>
        <p:spPr>
          <a:xfrm>
            <a:off x="-457200" y="28575"/>
            <a:ext cx="7772400" cy="857250"/>
          </a:xfrm>
        </p:spPr>
        <p:txBody>
          <a:bodyPr/>
          <a:lstStyle/>
          <a:p>
            <a:r>
              <a:rPr lang="en-US" altLang="ko-KR" sz="2800" b="1" dirty="0"/>
              <a:t>Introduction</a:t>
            </a:r>
            <a:endParaRPr lang="ko-KR" altLang="en-US" sz="2800" b="1" dirty="0"/>
          </a:p>
        </p:txBody>
      </p:sp>
      <p:sp>
        <p:nvSpPr>
          <p:cNvPr id="3" name="TextBox 2">
            <a:extLst>
              <a:ext uri="{FF2B5EF4-FFF2-40B4-BE49-F238E27FC236}">
                <a16:creationId xmlns:a16="http://schemas.microsoft.com/office/drawing/2014/main" id="{4EACB816-0E5E-4BD4-BEB3-F983F9DB16BB}"/>
              </a:ext>
            </a:extLst>
          </p:cNvPr>
          <p:cNvSpPr txBox="1"/>
          <p:nvPr/>
        </p:nvSpPr>
        <p:spPr>
          <a:xfrm>
            <a:off x="0" y="1256645"/>
            <a:ext cx="6858000" cy="1938992"/>
          </a:xfrm>
          <a:prstGeom prst="rect">
            <a:avLst/>
          </a:prstGeom>
          <a:noFill/>
        </p:spPr>
        <p:txBody>
          <a:bodyPr wrap="square" rtlCol="0">
            <a:spAutoFit/>
          </a:bodyPr>
          <a:lstStyle/>
          <a:p>
            <a:pPr marL="285750" indent="-285750">
              <a:buFont typeface="Arial" panose="020B0604020202020204" pitchFamily="34" charset="0"/>
              <a:buChar char="•"/>
            </a:pPr>
            <a:r>
              <a:rPr lang="en-US" altLang="ko-KR" sz="2000" dirty="0">
                <a:solidFill>
                  <a:schemeClr val="accent4">
                    <a:lumMod val="10000"/>
                  </a:schemeClr>
                </a:solidFill>
                <a:latin typeface="Arial" panose="020B0604020202020204" pitchFamily="34" charset="0"/>
                <a:cs typeface="Arial" panose="020B0604020202020204" pitchFamily="34" charset="0"/>
              </a:rPr>
              <a:t> </a:t>
            </a:r>
            <a:r>
              <a:rPr lang="en-US" altLang="ko-KR" sz="2000" b="1" u="sng" dirty="0">
                <a:solidFill>
                  <a:schemeClr val="accent4">
                    <a:lumMod val="10000"/>
                  </a:schemeClr>
                </a:solidFill>
                <a:latin typeface="Arial" panose="020B0604020202020204" pitchFamily="34" charset="0"/>
                <a:cs typeface="Arial" panose="020B0604020202020204" pitchFamily="34" charset="0"/>
              </a:rPr>
              <a:t>Ablation using half-normal saline (HNS) produced larger </a:t>
            </a:r>
            <a:r>
              <a:rPr lang="en-US" altLang="ko-KR" sz="2000" dirty="0">
                <a:solidFill>
                  <a:schemeClr val="accent4">
                    <a:lumMod val="10000"/>
                  </a:schemeClr>
                </a:solidFill>
                <a:latin typeface="Arial" panose="020B0604020202020204" pitchFamily="34" charset="0"/>
                <a:cs typeface="Arial" panose="020B0604020202020204" pitchFamily="34" charset="0"/>
              </a:rPr>
              <a:t>ex-vivo and in-vivo </a:t>
            </a:r>
            <a:r>
              <a:rPr lang="en-US" altLang="ko-KR" sz="2000" u="sng" dirty="0">
                <a:solidFill>
                  <a:schemeClr val="accent4">
                    <a:lumMod val="10000"/>
                  </a:schemeClr>
                </a:solidFill>
                <a:latin typeface="Arial" panose="020B0604020202020204" pitchFamily="34" charset="0"/>
                <a:cs typeface="Arial" panose="020B0604020202020204" pitchFamily="34" charset="0"/>
              </a:rPr>
              <a:t>lesions than normal saline </a:t>
            </a:r>
            <a:r>
              <a:rPr lang="en-US" altLang="ko-KR" sz="2000" dirty="0">
                <a:solidFill>
                  <a:schemeClr val="accent4">
                    <a:lumMod val="10000"/>
                  </a:schemeClr>
                </a:solidFill>
                <a:latin typeface="Arial" panose="020B0604020202020204" pitchFamily="34" charset="0"/>
                <a:cs typeface="Arial" panose="020B0604020202020204" pitchFamily="34" charset="0"/>
              </a:rPr>
              <a:t>(NS) for the same delivered power.</a:t>
            </a:r>
          </a:p>
          <a:p>
            <a:pPr marL="285750" indent="-285750">
              <a:buFont typeface="Arial" panose="020B0604020202020204" pitchFamily="34" charset="0"/>
              <a:buChar char="•"/>
            </a:pPr>
            <a:endParaRPr lang="en-US" altLang="ko-KR" sz="2000" dirty="0">
              <a:solidFill>
                <a:schemeClr val="accent4">
                  <a:lumMod val="1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sz="2000" b="1" u="sng" dirty="0">
                <a:solidFill>
                  <a:schemeClr val="accent4">
                    <a:lumMod val="10000"/>
                  </a:schemeClr>
                </a:solidFill>
                <a:latin typeface="Arial" panose="020B0604020202020204" pitchFamily="34" charset="0"/>
                <a:cs typeface="Arial" panose="020B0604020202020204" pitchFamily="34" charset="0"/>
              </a:rPr>
              <a:t>5% dextrose in water lesions were significantly larger </a:t>
            </a:r>
            <a:r>
              <a:rPr lang="en-US" altLang="ko-KR" sz="2000" dirty="0">
                <a:solidFill>
                  <a:schemeClr val="accent4">
                    <a:lumMod val="10000"/>
                  </a:schemeClr>
                </a:solidFill>
                <a:latin typeface="Arial" panose="020B0604020202020204" pitchFamily="34" charset="0"/>
                <a:cs typeface="Arial" panose="020B0604020202020204" pitchFamily="34" charset="0"/>
              </a:rPr>
              <a:t>than </a:t>
            </a:r>
            <a:r>
              <a:rPr lang="en-US" altLang="ko-KR" sz="2000" u="sng" dirty="0">
                <a:solidFill>
                  <a:schemeClr val="accent4">
                    <a:lumMod val="10000"/>
                  </a:schemeClr>
                </a:solidFill>
                <a:latin typeface="Arial" panose="020B0604020202020204" pitchFamily="34" charset="0"/>
                <a:cs typeface="Arial" panose="020B0604020202020204" pitchFamily="34" charset="0"/>
              </a:rPr>
              <a:t>both HNS and NS lesions</a:t>
            </a:r>
            <a:r>
              <a:rPr lang="en-US" altLang="ko-KR" sz="2000" dirty="0">
                <a:solidFill>
                  <a:schemeClr val="accent4">
                    <a:lumMod val="10000"/>
                  </a:schemeClr>
                </a:solidFill>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768D442D-4BD3-43FE-8624-A762A74C1D5F}"/>
              </a:ext>
            </a:extLst>
          </p:cNvPr>
          <p:cNvSpPr txBox="1"/>
          <p:nvPr/>
        </p:nvSpPr>
        <p:spPr>
          <a:xfrm flipH="1">
            <a:off x="3536159" y="4743390"/>
            <a:ext cx="3364705" cy="400110"/>
          </a:xfrm>
          <a:prstGeom prst="rect">
            <a:avLst/>
          </a:prstGeom>
          <a:noFill/>
        </p:spPr>
        <p:txBody>
          <a:bodyPr wrap="square" rtlCol="0">
            <a:spAutoFit/>
          </a:bodyPr>
          <a:lstStyle/>
          <a:p>
            <a:r>
              <a:rPr lang="en-US" altLang="ko-KR" sz="1000" b="1" dirty="0">
                <a:solidFill>
                  <a:schemeClr val="accent4">
                    <a:lumMod val="10000"/>
                  </a:schemeClr>
                </a:solidFill>
                <a:latin typeface="Arial" panose="020B0604020202020204" pitchFamily="34" charset="0"/>
                <a:cs typeface="Arial" panose="020B0604020202020204" pitchFamily="34" charset="0"/>
              </a:rPr>
              <a:t>JACC Clin </a:t>
            </a:r>
            <a:r>
              <a:rPr lang="en-US" altLang="ko-KR" sz="1000" b="1" dirty="0" err="1">
                <a:solidFill>
                  <a:schemeClr val="accent4">
                    <a:lumMod val="10000"/>
                  </a:schemeClr>
                </a:solidFill>
                <a:latin typeface="Arial" panose="020B0604020202020204" pitchFamily="34" charset="0"/>
                <a:cs typeface="Arial" panose="020B0604020202020204" pitchFamily="34" charset="0"/>
              </a:rPr>
              <a:t>Electrophysiol</a:t>
            </a:r>
            <a:r>
              <a:rPr lang="en-US" altLang="ko-KR" sz="1000" b="1" dirty="0">
                <a:solidFill>
                  <a:schemeClr val="accent4">
                    <a:lumMod val="10000"/>
                  </a:schemeClr>
                </a:solidFill>
                <a:latin typeface="Arial" panose="020B0604020202020204" pitchFamily="34" charset="0"/>
                <a:cs typeface="Arial" panose="020B0604020202020204" pitchFamily="34" charset="0"/>
              </a:rPr>
              <a:t>. 2018 Sep;4(9):1176-1185.</a:t>
            </a:r>
          </a:p>
          <a:p>
            <a:r>
              <a:rPr lang="pt-BR" altLang="ko-KR" sz="1000" b="1" dirty="0">
                <a:solidFill>
                  <a:schemeClr val="accent4">
                    <a:lumMod val="10000"/>
                  </a:schemeClr>
                </a:solidFill>
                <a:latin typeface="Arial" panose="020B0604020202020204" pitchFamily="34" charset="0"/>
                <a:cs typeface="Arial" panose="020B0604020202020204" pitchFamily="34" charset="0"/>
              </a:rPr>
              <a:t>Circ Arrhythm Electrophysiol. 2022;15:e011209</a:t>
            </a:r>
            <a:endParaRPr lang="ko-KR" altLang="en-US" sz="1000" b="1" dirty="0">
              <a:solidFill>
                <a:schemeClr val="accent4">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2194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C3CADD8-A8EF-4D0B-B781-C22EBD46F07F}"/>
              </a:ext>
            </a:extLst>
          </p:cNvPr>
          <p:cNvSpPr>
            <a:spLocks noGrp="1"/>
          </p:cNvSpPr>
          <p:nvPr>
            <p:ph type="title"/>
          </p:nvPr>
        </p:nvSpPr>
        <p:spPr>
          <a:xfrm>
            <a:off x="-457200" y="28575"/>
            <a:ext cx="7772400" cy="857250"/>
          </a:xfrm>
        </p:spPr>
        <p:txBody>
          <a:bodyPr/>
          <a:lstStyle/>
          <a:p>
            <a:r>
              <a:rPr lang="en-US" altLang="ko-KR" sz="2800" b="1" dirty="0"/>
              <a:t>Introduction</a:t>
            </a:r>
            <a:endParaRPr lang="ko-KR" altLang="en-US" sz="2800" b="1" dirty="0"/>
          </a:p>
        </p:txBody>
      </p:sp>
      <p:sp>
        <p:nvSpPr>
          <p:cNvPr id="3" name="TextBox 2">
            <a:extLst>
              <a:ext uri="{FF2B5EF4-FFF2-40B4-BE49-F238E27FC236}">
                <a16:creationId xmlns:a16="http://schemas.microsoft.com/office/drawing/2014/main" id="{4EACB816-0E5E-4BD4-BEB3-F983F9DB16BB}"/>
              </a:ext>
            </a:extLst>
          </p:cNvPr>
          <p:cNvSpPr txBox="1"/>
          <p:nvPr/>
        </p:nvSpPr>
        <p:spPr>
          <a:xfrm>
            <a:off x="14285" y="885825"/>
            <a:ext cx="6858000" cy="3477875"/>
          </a:xfrm>
          <a:prstGeom prst="rect">
            <a:avLst/>
          </a:prstGeom>
          <a:noFill/>
        </p:spPr>
        <p:txBody>
          <a:bodyPr wrap="square" rtlCol="0">
            <a:spAutoFit/>
          </a:bodyPr>
          <a:lstStyle/>
          <a:p>
            <a:pPr marL="285750" indent="-285750">
              <a:buFont typeface="Arial" panose="020B0604020202020204" pitchFamily="34" charset="0"/>
              <a:buChar char="•"/>
            </a:pPr>
            <a:r>
              <a:rPr lang="en-US" altLang="ko-KR" sz="2000" b="1" dirty="0">
                <a:solidFill>
                  <a:schemeClr val="accent4">
                    <a:lumMod val="10000"/>
                  </a:schemeClr>
                </a:solidFill>
                <a:latin typeface="Arial" panose="020B0604020202020204" pitchFamily="34" charset="0"/>
                <a:cs typeface="Arial" panose="020B0604020202020204" pitchFamily="34" charset="0"/>
              </a:rPr>
              <a:t>Proposed mechanism</a:t>
            </a:r>
          </a:p>
          <a:p>
            <a:r>
              <a:rPr lang="en-US" altLang="ko-KR" sz="2000" dirty="0">
                <a:solidFill>
                  <a:schemeClr val="accent4">
                    <a:lumMod val="10000"/>
                  </a:schemeClr>
                </a:solidFill>
                <a:latin typeface="Arial" panose="020B0604020202020204" pitchFamily="34" charset="0"/>
                <a:cs typeface="Arial" panose="020B0604020202020204" pitchFamily="34" charset="0"/>
              </a:rPr>
              <a:t>: Relative to NS, the lower charge density of </a:t>
            </a:r>
            <a:r>
              <a:rPr lang="en-US" altLang="ko-KR" sz="2000" u="sng" dirty="0">
                <a:solidFill>
                  <a:schemeClr val="accent4">
                    <a:lumMod val="10000"/>
                  </a:schemeClr>
                </a:solidFill>
                <a:latin typeface="Arial" panose="020B0604020202020204" pitchFamily="34" charset="0"/>
                <a:cs typeface="Arial" panose="020B0604020202020204" pitchFamily="34" charset="0"/>
              </a:rPr>
              <a:t>HNS and 5% dextrose in water</a:t>
            </a:r>
            <a:r>
              <a:rPr lang="en-US" altLang="ko-KR" sz="2000" dirty="0">
                <a:solidFill>
                  <a:schemeClr val="accent4">
                    <a:lumMod val="10000"/>
                  </a:schemeClr>
                </a:solidFill>
                <a:latin typeface="Arial" panose="020B0604020202020204" pitchFamily="34" charset="0"/>
                <a:cs typeface="Arial" panose="020B0604020202020204" pitchFamily="34" charset="0"/>
              </a:rPr>
              <a:t>.</a:t>
            </a:r>
          </a:p>
          <a:p>
            <a:endParaRPr lang="en-US" altLang="ko-KR" sz="2000" dirty="0">
              <a:solidFill>
                <a:schemeClr val="accent4">
                  <a:lumMod val="10000"/>
                </a:schemeClr>
              </a:solidFill>
              <a:latin typeface="Arial" panose="020B0604020202020204" pitchFamily="34" charset="0"/>
              <a:cs typeface="Arial" panose="020B0604020202020204" pitchFamily="34" charset="0"/>
            </a:endParaRPr>
          </a:p>
          <a:p>
            <a:r>
              <a:rPr lang="en-US" altLang="ko-KR" sz="2000" dirty="0">
                <a:solidFill>
                  <a:schemeClr val="accent4">
                    <a:lumMod val="10000"/>
                  </a:schemeClr>
                </a:solidFill>
                <a:latin typeface="Arial" panose="020B0604020202020204" pitchFamily="34" charset="0"/>
                <a:cs typeface="Arial" panose="020B0604020202020204" pitchFamily="34" charset="0"/>
                <a:sym typeface="Wingdings" panose="05000000000000000000" pitchFamily="2" charset="2"/>
              </a:rPr>
              <a:t> </a:t>
            </a:r>
            <a:r>
              <a:rPr lang="en-US" altLang="ko-KR" sz="2000" b="1" dirty="0">
                <a:solidFill>
                  <a:schemeClr val="accent4">
                    <a:lumMod val="10000"/>
                  </a:schemeClr>
                </a:solidFill>
                <a:latin typeface="Arial" panose="020B0604020202020204" pitchFamily="34" charset="0"/>
                <a:cs typeface="Arial" panose="020B0604020202020204" pitchFamily="34" charset="0"/>
                <a:sym typeface="Wingdings" panose="05000000000000000000" pitchFamily="2" charset="2"/>
              </a:rPr>
              <a:t>I</a:t>
            </a:r>
            <a:r>
              <a:rPr lang="en-US" altLang="ko-KR" sz="2000" b="1" dirty="0">
                <a:solidFill>
                  <a:schemeClr val="accent4">
                    <a:lumMod val="10000"/>
                  </a:schemeClr>
                </a:solidFill>
                <a:latin typeface="Arial" panose="020B0604020202020204" pitchFamily="34" charset="0"/>
                <a:cs typeface="Arial" panose="020B0604020202020204" pitchFamily="34" charset="0"/>
              </a:rPr>
              <a:t>mpedance ↑ surrounding the ablating electrode </a:t>
            </a:r>
          </a:p>
          <a:p>
            <a:endParaRPr lang="en-US" altLang="ko-KR" sz="2000" dirty="0">
              <a:solidFill>
                <a:schemeClr val="accent4">
                  <a:lumMod val="10000"/>
                </a:schemeClr>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à"/>
            </a:pPr>
            <a:r>
              <a:rPr lang="en-US" altLang="ko-KR" sz="2000" b="1" dirty="0">
                <a:solidFill>
                  <a:schemeClr val="accent4">
                    <a:lumMod val="10000"/>
                  </a:schemeClr>
                </a:solidFill>
                <a:latin typeface="Arial" panose="020B0604020202020204" pitchFamily="34" charset="0"/>
                <a:cs typeface="Arial" panose="020B0604020202020204" pitchFamily="34" charset="0"/>
              </a:rPr>
              <a:t>dissipation of radiofrequency (RF) energy ↓ </a:t>
            </a:r>
            <a:r>
              <a:rPr lang="en-US" altLang="ko-KR" sz="2000" dirty="0">
                <a:solidFill>
                  <a:schemeClr val="accent4">
                    <a:lumMod val="10000"/>
                  </a:schemeClr>
                </a:solidFill>
                <a:latin typeface="Arial" panose="020B0604020202020204" pitchFamily="34" charset="0"/>
                <a:cs typeface="Arial" panose="020B0604020202020204" pitchFamily="34" charset="0"/>
              </a:rPr>
              <a:t>into the </a:t>
            </a:r>
            <a:r>
              <a:rPr lang="en-US" altLang="ko-KR" sz="2000" dirty="0" err="1">
                <a:solidFill>
                  <a:schemeClr val="accent4">
                    <a:lumMod val="10000"/>
                  </a:schemeClr>
                </a:solidFill>
                <a:latin typeface="Arial" panose="020B0604020202020204" pitchFamily="34" charset="0"/>
                <a:cs typeface="Arial" panose="020B0604020202020204" pitchFamily="34" charset="0"/>
              </a:rPr>
              <a:t>irrigant</a:t>
            </a:r>
            <a:r>
              <a:rPr lang="en-US" altLang="ko-KR" sz="2000" dirty="0">
                <a:solidFill>
                  <a:schemeClr val="accent4">
                    <a:lumMod val="10000"/>
                  </a:schemeClr>
                </a:solidFill>
                <a:latin typeface="Arial" panose="020B0604020202020204" pitchFamily="34" charset="0"/>
                <a:cs typeface="Arial" panose="020B0604020202020204" pitchFamily="34" charset="0"/>
              </a:rPr>
              <a:t>.</a:t>
            </a:r>
          </a:p>
          <a:p>
            <a:pPr marL="342900" indent="-342900">
              <a:buFont typeface="Wingdings" panose="05000000000000000000" pitchFamily="2" charset="2"/>
              <a:buChar char="à"/>
            </a:pPr>
            <a:endParaRPr lang="en-US" altLang="ko-KR" sz="2000" dirty="0">
              <a:solidFill>
                <a:schemeClr val="accent4">
                  <a:lumMod val="10000"/>
                </a:schemeClr>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à"/>
            </a:pPr>
            <a:r>
              <a:rPr lang="en-US" altLang="ko-KR" sz="2000" dirty="0">
                <a:solidFill>
                  <a:schemeClr val="accent4">
                    <a:lumMod val="10000"/>
                  </a:schemeClr>
                </a:solidFill>
                <a:latin typeface="Arial" panose="020B0604020202020204" pitchFamily="34" charset="0"/>
                <a:cs typeface="Arial" panose="020B0604020202020204" pitchFamily="34" charset="0"/>
              </a:rPr>
              <a:t>allows for </a:t>
            </a:r>
            <a:r>
              <a:rPr lang="en-US" altLang="ko-KR" sz="2000" b="1" dirty="0">
                <a:solidFill>
                  <a:schemeClr val="accent4">
                    <a:lumMod val="10000"/>
                  </a:schemeClr>
                </a:solidFill>
                <a:latin typeface="Arial" panose="020B0604020202020204" pitchFamily="34" charset="0"/>
                <a:cs typeface="Arial" panose="020B0604020202020204" pitchFamily="34" charset="0"/>
              </a:rPr>
              <a:t>more effective RF current delivery to myocardial tissue</a:t>
            </a:r>
            <a:r>
              <a:rPr lang="en-US" altLang="ko-KR" sz="2000" dirty="0">
                <a:solidFill>
                  <a:schemeClr val="accent4">
                    <a:lumMod val="10000"/>
                  </a:schemeClr>
                </a:solidFill>
                <a:latin typeface="Arial" panose="020B0604020202020204" pitchFamily="34" charset="0"/>
                <a:cs typeface="Arial" panose="020B0604020202020204" pitchFamily="34" charset="0"/>
              </a:rPr>
              <a:t>.</a:t>
            </a:r>
            <a:endParaRPr lang="ko-KR" altLang="en-US" sz="2000" dirty="0">
              <a:solidFill>
                <a:schemeClr val="accent4">
                  <a:lumMod val="10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03B04BD-C76A-41F0-B1DB-D0AA8F5BAF35}"/>
              </a:ext>
            </a:extLst>
          </p:cNvPr>
          <p:cNvSpPr txBox="1"/>
          <p:nvPr/>
        </p:nvSpPr>
        <p:spPr>
          <a:xfrm flipH="1">
            <a:off x="3536154" y="4743390"/>
            <a:ext cx="3336131" cy="400110"/>
          </a:xfrm>
          <a:prstGeom prst="rect">
            <a:avLst/>
          </a:prstGeom>
          <a:noFill/>
        </p:spPr>
        <p:txBody>
          <a:bodyPr wrap="square" rtlCol="0">
            <a:spAutoFit/>
          </a:bodyPr>
          <a:lstStyle/>
          <a:p>
            <a:r>
              <a:rPr lang="en-US" altLang="ko-KR" sz="1000" b="1" dirty="0">
                <a:solidFill>
                  <a:schemeClr val="accent4">
                    <a:lumMod val="10000"/>
                  </a:schemeClr>
                </a:solidFill>
                <a:latin typeface="Arial" panose="020B0604020202020204" pitchFamily="34" charset="0"/>
                <a:cs typeface="Arial" panose="020B0604020202020204" pitchFamily="34" charset="0"/>
              </a:rPr>
              <a:t>JACC Clin </a:t>
            </a:r>
            <a:r>
              <a:rPr lang="en-US" altLang="ko-KR" sz="1000" b="1" dirty="0" err="1">
                <a:solidFill>
                  <a:schemeClr val="accent4">
                    <a:lumMod val="10000"/>
                  </a:schemeClr>
                </a:solidFill>
                <a:latin typeface="Arial" panose="020B0604020202020204" pitchFamily="34" charset="0"/>
                <a:cs typeface="Arial" panose="020B0604020202020204" pitchFamily="34" charset="0"/>
              </a:rPr>
              <a:t>Electrophysiol</a:t>
            </a:r>
            <a:r>
              <a:rPr lang="en-US" altLang="ko-KR" sz="1000" b="1" dirty="0">
                <a:solidFill>
                  <a:schemeClr val="accent4">
                    <a:lumMod val="10000"/>
                  </a:schemeClr>
                </a:solidFill>
                <a:latin typeface="Arial" panose="020B0604020202020204" pitchFamily="34" charset="0"/>
                <a:cs typeface="Arial" panose="020B0604020202020204" pitchFamily="34" charset="0"/>
              </a:rPr>
              <a:t>. 2018 Sep;4(9):1176-1185.</a:t>
            </a:r>
          </a:p>
          <a:p>
            <a:r>
              <a:rPr lang="pt-BR" altLang="ko-KR" sz="1000" b="1" dirty="0">
                <a:solidFill>
                  <a:schemeClr val="accent4">
                    <a:lumMod val="10000"/>
                  </a:schemeClr>
                </a:solidFill>
                <a:latin typeface="Arial" panose="020B0604020202020204" pitchFamily="34" charset="0"/>
                <a:cs typeface="Arial" panose="020B0604020202020204" pitchFamily="34" charset="0"/>
              </a:rPr>
              <a:t>Circ Arrhythm Electrophysiol. 2022;15:e011209</a:t>
            </a:r>
            <a:endParaRPr lang="ko-KR" altLang="en-US" sz="1000" b="1" dirty="0">
              <a:solidFill>
                <a:schemeClr val="accent4">
                  <a:lumMod val="10000"/>
                </a:schemeClr>
              </a:solidFill>
              <a:latin typeface="Arial" panose="020B0604020202020204" pitchFamily="34" charset="0"/>
              <a:cs typeface="Arial" panose="020B0604020202020204" pitchFamily="34" charset="0"/>
            </a:endParaRPr>
          </a:p>
        </p:txBody>
      </p:sp>
      <p:sp>
        <p:nvSpPr>
          <p:cNvPr id="6" name="직사각형 5">
            <a:extLst>
              <a:ext uri="{FF2B5EF4-FFF2-40B4-BE49-F238E27FC236}">
                <a16:creationId xmlns:a16="http://schemas.microsoft.com/office/drawing/2014/main" id="{122663A0-4088-4637-8B63-2ACF6AC4229C}"/>
              </a:ext>
            </a:extLst>
          </p:cNvPr>
          <p:cNvSpPr/>
          <p:nvPr/>
        </p:nvSpPr>
        <p:spPr bwMode="auto">
          <a:xfrm>
            <a:off x="64294" y="2078831"/>
            <a:ext cx="6729412" cy="2284869"/>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ko-KR" altLang="en-US" dirty="0"/>
          </a:p>
        </p:txBody>
      </p:sp>
    </p:spTree>
    <p:extLst>
      <p:ext uri="{BB962C8B-B14F-4D97-AF65-F5344CB8AC3E}">
        <p14:creationId xmlns:p14="http://schemas.microsoft.com/office/powerpoint/2010/main" val="209235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C133619-8DBA-4331-8F56-14E0CFABCBA1}"/>
              </a:ext>
            </a:extLst>
          </p:cNvPr>
          <p:cNvSpPr>
            <a:spLocks noGrp="1"/>
          </p:cNvSpPr>
          <p:nvPr>
            <p:ph type="title"/>
          </p:nvPr>
        </p:nvSpPr>
        <p:spPr>
          <a:xfrm>
            <a:off x="3801490" y="1121569"/>
            <a:ext cx="2985073" cy="3557587"/>
          </a:xfrm>
          <a:ln w="34925">
            <a:solidFill>
              <a:srgbClr val="FF0000"/>
            </a:solidFill>
          </a:ln>
        </p:spPr>
        <p:txBody>
          <a:bodyPr/>
          <a:lstStyle/>
          <a:p>
            <a:pPr algn="l"/>
            <a:r>
              <a:rPr lang="en-US" altLang="ko-KR" sz="1400" b="1" dirty="0">
                <a:latin typeface="Arial" panose="020B0604020202020204" pitchFamily="34" charset="0"/>
                <a:cs typeface="Arial" panose="020B0604020202020204" pitchFamily="34" charset="0"/>
              </a:rPr>
              <a:t>Conclusions</a:t>
            </a:r>
            <a:br>
              <a:rPr lang="en-US" altLang="ko-KR" sz="1400" dirty="0">
                <a:latin typeface="Arial" panose="020B0604020202020204" pitchFamily="34" charset="0"/>
                <a:cs typeface="Arial" panose="020B0604020202020204" pitchFamily="34" charset="0"/>
              </a:rPr>
            </a:br>
            <a:r>
              <a:rPr lang="en-US" altLang="ko-KR" sz="1400" dirty="0">
                <a:latin typeface="Arial" panose="020B0604020202020204" pitchFamily="34" charset="0"/>
                <a:cs typeface="Arial" panose="020B0604020202020204" pitchFamily="34" charset="0"/>
              </a:rPr>
              <a:t>The </a:t>
            </a:r>
            <a:r>
              <a:rPr lang="en-US" altLang="ko-KR" sz="1400" b="1" u="sng" dirty="0">
                <a:latin typeface="Arial" panose="020B0604020202020204" pitchFamily="34" charset="0"/>
                <a:cs typeface="Arial" panose="020B0604020202020204" pitchFamily="34" charset="0"/>
              </a:rPr>
              <a:t>use of HNS </a:t>
            </a:r>
            <a:r>
              <a:rPr lang="en-US" altLang="ko-KR" sz="1400" dirty="0">
                <a:latin typeface="Arial" panose="020B0604020202020204" pitchFamily="34" charset="0"/>
                <a:cs typeface="Arial" panose="020B0604020202020204" pitchFamily="34" charset="0"/>
              </a:rPr>
              <a:t>to cool an electrode </a:t>
            </a:r>
            <a:r>
              <a:rPr lang="en-US" altLang="ko-KR" sz="1400" b="1" u="sng" dirty="0">
                <a:latin typeface="Arial" panose="020B0604020202020204" pitchFamily="34" charset="0"/>
                <a:cs typeface="Arial" panose="020B0604020202020204" pitchFamily="34" charset="0"/>
              </a:rPr>
              <a:t>delivering high-power RF </a:t>
            </a:r>
            <a:r>
              <a:rPr lang="en-US" altLang="ko-KR" sz="1400" dirty="0">
                <a:latin typeface="Arial" panose="020B0604020202020204" pitchFamily="34" charset="0"/>
                <a:cs typeface="Arial" panose="020B0604020202020204" pitchFamily="34" charset="0"/>
              </a:rPr>
              <a:t>current resulted in </a:t>
            </a:r>
            <a:r>
              <a:rPr lang="en-US" altLang="ko-KR" sz="1400" b="1" u="sng" dirty="0">
                <a:latin typeface="Arial" panose="020B0604020202020204" pitchFamily="34" charset="0"/>
                <a:cs typeface="Arial" panose="020B0604020202020204" pitchFamily="34" charset="0"/>
              </a:rPr>
              <a:t>acute suppression of targeted ventricular arrhythmias </a:t>
            </a:r>
            <a:r>
              <a:rPr lang="en-US" altLang="ko-KR" sz="1400" dirty="0">
                <a:latin typeface="Arial" panose="020B0604020202020204" pitchFamily="34" charset="0"/>
                <a:cs typeface="Arial" panose="020B0604020202020204" pitchFamily="34" charset="0"/>
              </a:rPr>
              <a:t>in patients in whom standard approaches with NS had failed. </a:t>
            </a:r>
            <a:br>
              <a:rPr lang="en-US" altLang="ko-KR" sz="1400" dirty="0">
                <a:latin typeface="Arial" panose="020B0604020202020204" pitchFamily="34" charset="0"/>
                <a:cs typeface="Arial" panose="020B0604020202020204" pitchFamily="34" charset="0"/>
              </a:rPr>
            </a:br>
            <a:br>
              <a:rPr lang="en-US" altLang="ko-KR" sz="1400" dirty="0">
                <a:latin typeface="Arial" panose="020B0604020202020204" pitchFamily="34" charset="0"/>
                <a:cs typeface="Arial" panose="020B0604020202020204" pitchFamily="34" charset="0"/>
              </a:rPr>
            </a:br>
            <a:r>
              <a:rPr lang="en-US" altLang="ko-KR" sz="1400" dirty="0">
                <a:latin typeface="Arial" panose="020B0604020202020204" pitchFamily="34" charset="0"/>
                <a:cs typeface="Arial" panose="020B0604020202020204" pitchFamily="34" charset="0"/>
              </a:rPr>
              <a:t>These results </a:t>
            </a:r>
            <a:r>
              <a:rPr lang="en-US" altLang="ko-KR" sz="1400" b="1" u="sng" dirty="0">
                <a:latin typeface="Arial" panose="020B0604020202020204" pitchFamily="34" charset="0"/>
                <a:cs typeface="Arial" panose="020B0604020202020204" pitchFamily="34" charset="0"/>
              </a:rPr>
              <a:t>support prior preclinical studies evaluating the efficacy of this ablation strategy</a:t>
            </a:r>
            <a:r>
              <a:rPr lang="en-US" altLang="ko-KR" sz="1400" dirty="0">
                <a:latin typeface="Arial" panose="020B0604020202020204" pitchFamily="34" charset="0"/>
                <a:cs typeface="Arial" panose="020B0604020202020204" pitchFamily="34" charset="0"/>
              </a:rPr>
              <a:t> and now show the  </a:t>
            </a:r>
            <a:r>
              <a:rPr lang="en-US" altLang="ko-KR" sz="1400" b="1" u="sng" dirty="0">
                <a:latin typeface="Arial" panose="020B0604020202020204" pitchFamily="34" charset="0"/>
                <a:cs typeface="Arial" panose="020B0604020202020204" pitchFamily="34" charset="0"/>
              </a:rPr>
              <a:t>safety of this approach in clinical cases requiring deeper or more durable lesions</a:t>
            </a:r>
            <a:r>
              <a:rPr lang="en-US" altLang="ko-KR" sz="1400" dirty="0">
                <a:latin typeface="Arial" panose="020B0604020202020204" pitchFamily="34" charset="0"/>
                <a:cs typeface="Arial" panose="020B0604020202020204" pitchFamily="34" charset="0"/>
              </a:rPr>
              <a:t>. </a:t>
            </a:r>
            <a:endParaRPr lang="ko-KR" altLang="en-US" sz="1400" dirty="0">
              <a:latin typeface="Arial" panose="020B0604020202020204" pitchFamily="34" charset="0"/>
              <a:cs typeface="Arial" panose="020B0604020202020204" pitchFamily="34" charset="0"/>
            </a:endParaRPr>
          </a:p>
        </p:txBody>
      </p:sp>
      <p:pic>
        <p:nvPicPr>
          <p:cNvPr id="3" name="그림 2">
            <a:extLst>
              <a:ext uri="{FF2B5EF4-FFF2-40B4-BE49-F238E27FC236}">
                <a16:creationId xmlns:a16="http://schemas.microsoft.com/office/drawing/2014/main" id="{EB072790-15CC-427D-B779-E1C45A479773}"/>
              </a:ext>
            </a:extLst>
          </p:cNvPr>
          <p:cNvPicPr>
            <a:picLocks noChangeAspect="1"/>
          </p:cNvPicPr>
          <p:nvPr/>
        </p:nvPicPr>
        <p:blipFill>
          <a:blip r:embed="rId2"/>
          <a:stretch>
            <a:fillRect/>
          </a:stretch>
        </p:blipFill>
        <p:spPr>
          <a:xfrm>
            <a:off x="1" y="0"/>
            <a:ext cx="3674996" cy="1185863"/>
          </a:xfrm>
          <a:prstGeom prst="rect">
            <a:avLst/>
          </a:prstGeom>
        </p:spPr>
      </p:pic>
      <p:pic>
        <p:nvPicPr>
          <p:cNvPr id="4" name="그림 3">
            <a:extLst>
              <a:ext uri="{FF2B5EF4-FFF2-40B4-BE49-F238E27FC236}">
                <a16:creationId xmlns:a16="http://schemas.microsoft.com/office/drawing/2014/main" id="{65347FC6-439F-4E15-A804-F8E427D3AA57}"/>
              </a:ext>
            </a:extLst>
          </p:cNvPr>
          <p:cNvPicPr>
            <a:picLocks noChangeAspect="1"/>
          </p:cNvPicPr>
          <p:nvPr/>
        </p:nvPicPr>
        <p:blipFill>
          <a:blip r:embed="rId3"/>
          <a:stretch>
            <a:fillRect/>
          </a:stretch>
        </p:blipFill>
        <p:spPr>
          <a:xfrm>
            <a:off x="0" y="1495110"/>
            <a:ext cx="3674997" cy="2898296"/>
          </a:xfrm>
          <a:prstGeom prst="rect">
            <a:avLst/>
          </a:prstGeom>
        </p:spPr>
      </p:pic>
      <p:sp>
        <p:nvSpPr>
          <p:cNvPr id="5" name="TextBox 4">
            <a:extLst>
              <a:ext uri="{FF2B5EF4-FFF2-40B4-BE49-F238E27FC236}">
                <a16:creationId xmlns:a16="http://schemas.microsoft.com/office/drawing/2014/main" id="{5DEBECE3-8303-43E2-A081-A7EBDE2C230B}"/>
              </a:ext>
            </a:extLst>
          </p:cNvPr>
          <p:cNvSpPr txBox="1"/>
          <p:nvPr/>
        </p:nvSpPr>
        <p:spPr>
          <a:xfrm flipH="1">
            <a:off x="3514723" y="4897279"/>
            <a:ext cx="3343274" cy="246221"/>
          </a:xfrm>
          <a:prstGeom prst="rect">
            <a:avLst/>
          </a:prstGeom>
          <a:noFill/>
        </p:spPr>
        <p:txBody>
          <a:bodyPr wrap="square" rtlCol="0">
            <a:spAutoFit/>
          </a:bodyPr>
          <a:lstStyle/>
          <a:p>
            <a:r>
              <a:rPr lang="en-US" altLang="ko-KR" sz="1000" b="1" dirty="0">
                <a:solidFill>
                  <a:schemeClr val="accent4">
                    <a:lumMod val="10000"/>
                  </a:schemeClr>
                </a:solidFill>
                <a:latin typeface="Arial" panose="020B0604020202020204" pitchFamily="34" charset="0"/>
                <a:cs typeface="Arial" panose="020B0604020202020204" pitchFamily="34" charset="0"/>
              </a:rPr>
              <a:t>JACC Clin </a:t>
            </a:r>
            <a:r>
              <a:rPr lang="en-US" altLang="ko-KR" sz="1000" b="1" dirty="0" err="1">
                <a:solidFill>
                  <a:schemeClr val="accent4">
                    <a:lumMod val="10000"/>
                  </a:schemeClr>
                </a:solidFill>
                <a:latin typeface="Arial" panose="020B0604020202020204" pitchFamily="34" charset="0"/>
                <a:cs typeface="Arial" panose="020B0604020202020204" pitchFamily="34" charset="0"/>
              </a:rPr>
              <a:t>Electrophysiol</a:t>
            </a:r>
            <a:r>
              <a:rPr lang="en-US" altLang="ko-KR" sz="1000" b="1" dirty="0">
                <a:solidFill>
                  <a:schemeClr val="accent4">
                    <a:lumMod val="10000"/>
                  </a:schemeClr>
                </a:solidFill>
                <a:latin typeface="Arial" panose="020B0604020202020204" pitchFamily="34" charset="0"/>
                <a:cs typeface="Arial" panose="020B0604020202020204" pitchFamily="34" charset="0"/>
              </a:rPr>
              <a:t>. 2018 Sep;4(9):1176-1185.</a:t>
            </a:r>
            <a:endParaRPr lang="ko-KR" altLang="en-US" sz="1000" b="1" dirty="0">
              <a:solidFill>
                <a:schemeClr val="accent4">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7213988"/>
      </p:ext>
    </p:extLst>
  </p:cSld>
  <p:clrMapOvr>
    <a:masterClrMapping/>
  </p:clrMapOvr>
</p:sld>
</file>

<file path=ppt/theme/theme1.xml><?xml version="1.0" encoding="utf-8"?>
<a:theme xmlns:a="http://schemas.openxmlformats.org/drawingml/2006/main" name="What’s Hot">
  <a:themeElements>
    <a:clrScheme name="">
      <a:dk1>
        <a:srgbClr val="919191"/>
      </a:dk1>
      <a:lt1>
        <a:srgbClr val="FFFFFF"/>
      </a:lt1>
      <a:dk2>
        <a:srgbClr val="081D58"/>
      </a:dk2>
      <a:lt2>
        <a:srgbClr val="FAFD00"/>
      </a:lt2>
      <a:accent1>
        <a:srgbClr val="618FFD"/>
      </a:accent1>
      <a:accent2>
        <a:srgbClr val="00AE00"/>
      </a:accent2>
      <a:accent3>
        <a:srgbClr val="AAABB4"/>
      </a:accent3>
      <a:accent4>
        <a:srgbClr val="DADADA"/>
      </a:accent4>
      <a:accent5>
        <a:srgbClr val="B7C6FE"/>
      </a:accent5>
      <a:accent6>
        <a:srgbClr val="009D00"/>
      </a:accent6>
      <a:hlink>
        <a:srgbClr val="FC0128"/>
      </a:hlink>
      <a:folHlink>
        <a:srgbClr val="CECECE"/>
      </a:folHlink>
    </a:clrScheme>
    <a:fontScheme name="What’s Hot">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What’s H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hat’s H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hat’s H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hat’s H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hat’s H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hat’s H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hat’s H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문서" ma:contentTypeID="0x01010035105F53ED5DDF49BC981EB4D040F99B" ma:contentTypeVersion="14" ma:contentTypeDescription="새 문서를 만듭니다." ma:contentTypeScope="" ma:versionID="210f5d2590919b0c78d0d02028cae18c">
  <xsd:schema xmlns:xsd="http://www.w3.org/2001/XMLSchema" xmlns:xs="http://www.w3.org/2001/XMLSchema" xmlns:p="http://schemas.microsoft.com/office/2006/metadata/properties" xmlns:ns2="59000048-e08a-47bf-a822-1fbee2540797" xmlns:ns3="8f103357-55e7-4dd4-b223-79a196a42b2d" targetNamespace="http://schemas.microsoft.com/office/2006/metadata/properties" ma:root="true" ma:fieldsID="d043bf5e87e13f5c76d0ef1008cbe7f8" ns2:_="" ns3:_="">
    <xsd:import namespace="59000048-e08a-47bf-a822-1fbee2540797"/>
    <xsd:import namespace="8f103357-55e7-4dd4-b223-79a196a42b2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000048-e08a-47bf-a822-1fbee25407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이미지 태그" ma:readOnly="false" ma:fieldId="{5cf76f15-5ced-4ddc-b409-7134ff3c332f}" ma:taxonomyMulti="true" ma:sspId="e34188af-45e5-4306-9c51-eba8ef4244b1"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f103357-55e7-4dd4-b223-79a196a42b2d"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a2c1eb59-48f9-4934-bb19-ce4622268332}" ma:internalName="TaxCatchAll" ma:showField="CatchAllData" ma:web="8f103357-55e7-4dd4-b223-79a196a42b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콘텐츠 형식"/>
        <xsd:element ref="dc:title" minOccurs="0" maxOccurs="1" ma:index="4" ma:displayName="제목"/>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f103357-55e7-4dd4-b223-79a196a42b2d" xsi:nil="true"/>
    <lcf76f155ced4ddcb4097134ff3c332f xmlns="59000048-e08a-47bf-a822-1fbee254079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4636B77-3E82-43EB-9C56-5FBC83FCE66E}"/>
</file>

<file path=customXml/itemProps2.xml><?xml version="1.0" encoding="utf-8"?>
<ds:datastoreItem xmlns:ds="http://schemas.openxmlformats.org/officeDocument/2006/customXml" ds:itemID="{862C033D-44FF-4CCF-A275-3374B96724B6}"/>
</file>

<file path=customXml/itemProps3.xml><?xml version="1.0" encoding="utf-8"?>
<ds:datastoreItem xmlns:ds="http://schemas.openxmlformats.org/officeDocument/2006/customXml" ds:itemID="{0CB9160A-8CC0-4C8D-8E72-93DCD1D192BC}"/>
</file>

<file path=docProps/app.xml><?xml version="1.0" encoding="utf-8"?>
<Properties xmlns="http://schemas.openxmlformats.org/officeDocument/2006/extended-properties" xmlns:vt="http://schemas.openxmlformats.org/officeDocument/2006/docPropsVTypes">
  <Template> Black .thmx</Template>
  <TotalTime>5658648</TotalTime>
  <Words>1484</Words>
  <Application>Microsoft Office PowerPoint</Application>
  <PresentationFormat>사용자 지정</PresentationFormat>
  <Paragraphs>213</Paragraphs>
  <Slides>38</Slides>
  <Notes>2</Notes>
  <HiddenSlides>0</HiddenSlides>
  <MMClips>0</MMClips>
  <ScaleCrop>false</ScaleCrop>
  <HeadingPairs>
    <vt:vector size="6" baseType="variant">
      <vt:variant>
        <vt:lpstr>사용한 글꼴</vt:lpstr>
      </vt:variant>
      <vt:variant>
        <vt:i4>4</vt:i4>
      </vt:variant>
      <vt:variant>
        <vt:lpstr>테마</vt:lpstr>
      </vt:variant>
      <vt:variant>
        <vt:i4>1</vt:i4>
      </vt:variant>
      <vt:variant>
        <vt:lpstr>슬라이드 제목</vt:lpstr>
      </vt:variant>
      <vt:variant>
        <vt:i4>38</vt:i4>
      </vt:variant>
    </vt:vector>
  </HeadingPairs>
  <TitlesOfParts>
    <vt:vector size="43" baseType="lpstr">
      <vt:lpstr>Arial</vt:lpstr>
      <vt:lpstr>Times New Roman</vt:lpstr>
      <vt:lpstr>Verdana</vt:lpstr>
      <vt:lpstr>Wingdings</vt:lpstr>
      <vt:lpstr>What’s Hot</vt:lpstr>
      <vt:lpstr> Pulsed Field Ablation vs. Radiofrequency Ablation  in patients with Ventricular arrhythmia  </vt:lpstr>
      <vt:lpstr>Introduction</vt:lpstr>
      <vt:lpstr>Introduction</vt:lpstr>
      <vt:lpstr>PowerPoint 프레젠테이션</vt:lpstr>
      <vt:lpstr>PowerPoint 프레젠테이션</vt:lpstr>
      <vt:lpstr>Introduction</vt:lpstr>
      <vt:lpstr>Introduction</vt:lpstr>
      <vt:lpstr>Introduction</vt:lpstr>
      <vt:lpstr>Conclusions The use of HNS to cool an electrode delivering high-power RF current resulted in acute suppression of targeted ventricular arrhythmias in patients in whom standard approaches with NS had failed.   These results support prior preclinical studies evaluating the efficacy of this ablation strategy and now show the  safety of this approach in clinical cases requiring deeper or more durable lesions. </vt:lpstr>
      <vt:lpstr>Conclusion Radiofrequency lesions depth and width correlated with CF, AI, and impedance drop in NVM and IVM but not in LVM. The ncMRI may be useful to assess RF lesion depth and width in NVM, IVM, and LVM</vt:lpstr>
      <vt:lpstr>Conclusion:  RFA in scarred myocardium results in irregular tissue injury and unpredictable effect on surviving cardiomyocytes.   This may be related to biophysical differences between healthy and scarred myocardium</vt:lpstr>
      <vt:lpstr>Conclusions  T1w CMR can selectively enhance necrotic tissue in and around scar and may allow determination of the completeness of ablation intra- and post-procedure.   Lesion formation in scar is affected by tissue  characteristics, with fibrosis and fat acting as thermal insulators. </vt:lpstr>
      <vt:lpstr>Pulsed Field Ablation (PFA)</vt:lpstr>
      <vt:lpstr>Pulsed field ablation</vt:lpstr>
      <vt:lpstr>PowerPoint 프레젠테이션</vt:lpstr>
      <vt:lpstr>PowerPoint 프레젠테이션</vt:lpstr>
      <vt:lpstr>Comparison of different energy sources for ablation</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Conclusions PFA allows rapid, safe, and effective ablation of surviving islands of myocardium within and around infarcted LV substrate. This technology holds promise for treating infarct-related VT in humans </vt:lpstr>
      <vt:lpstr>Figure 3. Comparison of lesion dimensions at infarct border zone </vt:lpstr>
      <vt:lpstr>Conclusions In a swine model, epicardial PFA directly on CAs allowed the creation of myocardial lesions but led to a CA response characterized by acute moderate spasm and chronic mild stenosis via neointimal hyperplasia.</vt:lpstr>
      <vt:lpstr>PowerPoint 프레젠테이션</vt:lpstr>
      <vt:lpstr>Pulsed field cryoablation - new version Adagio catheter</vt:lpstr>
      <vt:lpstr>Limitations in several studies of PFA</vt:lpstr>
      <vt:lpstr>Summary (PFA)</vt:lpstr>
      <vt:lpstr>PowerPoint 프레젠테이션</vt:lpstr>
      <vt:lpstr>Conclusion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Atrial Fibrillation  in Heart Failure: Incidence and Implications</dc:title>
  <dc:creator>Mariell Jessup</dc:creator>
  <cp:lastModifiedBy>임 성일</cp:lastModifiedBy>
  <cp:revision>1827</cp:revision>
  <dcterms:created xsi:type="dcterms:W3CDTF">2007-04-14T07:17:35Z</dcterms:created>
  <dcterms:modified xsi:type="dcterms:W3CDTF">2022-12-02T23:32:25Z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0x01010035105F53ED5DDF49BC981EB4D040F99B</vt:lpwstr>
  </property>
</Properties>
</file>